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40" r:id="rId5"/>
    <p:sldMasterId id="2147483648" r:id="rId6"/>
  </p:sldMasterIdLst>
  <p:notesMasterIdLst>
    <p:notesMasterId r:id="rId54"/>
  </p:notesMasterIdLst>
  <p:handoutMasterIdLst>
    <p:handoutMasterId r:id="rId55"/>
  </p:handoutMasterIdLst>
  <p:sldIdLst>
    <p:sldId id="257" r:id="rId7"/>
    <p:sldId id="508" r:id="rId8"/>
    <p:sldId id="512" r:id="rId9"/>
    <p:sldId id="503" r:id="rId10"/>
    <p:sldId id="332" r:id="rId11"/>
    <p:sldId id="514" r:id="rId12"/>
    <p:sldId id="506" r:id="rId13"/>
    <p:sldId id="515" r:id="rId14"/>
    <p:sldId id="517" r:id="rId15"/>
    <p:sldId id="281" r:id="rId16"/>
    <p:sldId id="284" r:id="rId17"/>
    <p:sldId id="293" r:id="rId18"/>
    <p:sldId id="441" r:id="rId19"/>
    <p:sldId id="376" r:id="rId20"/>
    <p:sldId id="283" r:id="rId21"/>
    <p:sldId id="288" r:id="rId22"/>
    <p:sldId id="290" r:id="rId23"/>
    <p:sldId id="292" r:id="rId24"/>
    <p:sldId id="447" r:id="rId25"/>
    <p:sldId id="408" r:id="rId26"/>
    <p:sldId id="340" r:id="rId27"/>
    <p:sldId id="411" r:id="rId28"/>
    <p:sldId id="475" r:id="rId29"/>
    <p:sldId id="481" r:id="rId30"/>
    <p:sldId id="353" r:id="rId31"/>
    <p:sldId id="500" r:id="rId32"/>
    <p:sldId id="354" r:id="rId33"/>
    <p:sldId id="518" r:id="rId34"/>
    <p:sldId id="356" r:id="rId35"/>
    <p:sldId id="357" r:id="rId36"/>
    <p:sldId id="501" r:id="rId37"/>
    <p:sldId id="358" r:id="rId38"/>
    <p:sldId id="359" r:id="rId39"/>
    <p:sldId id="364" r:id="rId40"/>
    <p:sldId id="365" r:id="rId41"/>
    <p:sldId id="449" r:id="rId42"/>
    <p:sldId id="499" r:id="rId43"/>
    <p:sldId id="366" r:id="rId44"/>
    <p:sldId id="458" r:id="rId45"/>
    <p:sldId id="382" r:id="rId46"/>
    <p:sldId id="406" r:id="rId47"/>
    <p:sldId id="416" r:id="rId48"/>
    <p:sldId id="417" r:id="rId49"/>
    <p:sldId id="450" r:id="rId50"/>
    <p:sldId id="435" r:id="rId51"/>
    <p:sldId id="415" r:id="rId52"/>
    <p:sldId id="352" r:id="rId5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340" autoAdjust="0"/>
  </p:normalViewPr>
  <p:slideViewPr>
    <p:cSldViewPr>
      <p:cViewPr varScale="1">
        <p:scale>
          <a:sx n="65" d="100"/>
          <a:sy n="65" d="100"/>
        </p:scale>
        <p:origin x="230" y="4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-903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8/3/2019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8/3/2019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6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0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5" y="1143000"/>
            <a:ext cx="2833902" cy="237744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69714" y="767419"/>
            <a:ext cx="8113117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965" y="3493008"/>
            <a:ext cx="2833902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190" y="6356351"/>
            <a:ext cx="59099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6905" y="1023586"/>
            <a:ext cx="3473815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6905" y="1930936"/>
            <a:ext cx="3473815" cy="402336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6427" y="1023587"/>
            <a:ext cx="3473815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6427" y="1930936"/>
            <a:ext cx="3473815" cy="402336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5" y="1143000"/>
            <a:ext cx="2833902" cy="2377440"/>
          </a:xfrm>
        </p:spPr>
        <p:txBody>
          <a:bodyPr anchor="b">
            <a:normAutofit/>
          </a:bodyPr>
          <a:lstStyle>
            <a:lvl1pPr>
              <a:defRPr sz="3199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905" y="868680"/>
            <a:ext cx="7313295" cy="5120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965" y="3494176"/>
            <a:ext cx="2833902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905" y="1298448"/>
            <a:ext cx="7313295" cy="3255264"/>
          </a:xfrm>
        </p:spPr>
        <p:txBody>
          <a:bodyPr anchor="b">
            <a:normAutofit/>
          </a:bodyPr>
          <a:lstStyle>
            <a:lvl1pPr>
              <a:defRPr sz="5898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5188" y="4672584"/>
            <a:ext cx="7313295" cy="914400"/>
          </a:xfrm>
        </p:spPr>
        <p:txBody>
          <a:bodyPr anchor="t">
            <a:normAutofit/>
          </a:bodyPr>
          <a:lstStyle>
            <a:lvl1pPr marL="0" indent="0">
              <a:buNone/>
              <a:defRPr sz="2199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6905" y="868680"/>
            <a:ext cx="3473815" cy="5120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6084" y="868680"/>
            <a:ext cx="3473815" cy="5120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913923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67849" y="762000"/>
            <a:ext cx="2924556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569" y="1298448"/>
            <a:ext cx="7313295" cy="3255264"/>
          </a:xfrm>
        </p:spPr>
        <p:txBody>
          <a:bodyPr anchor="b">
            <a:normAutofit/>
          </a:bodyPr>
          <a:lstStyle>
            <a:lvl1pPr algn="l">
              <a:defRPr sz="5898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29" y="4670246"/>
            <a:ext cx="7313295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199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0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850" r:id="rId6"/>
    <p:sldLayoutId id="2147483851" r:id="rId7"/>
    <p:sldLayoutId id="2147483852" r:id="rId8"/>
    <p:sldLayoutId id="214748385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853" y="1123838"/>
            <a:ext cx="2946714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2787" y="758952"/>
            <a:ext cx="3839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8260" y="864108"/>
            <a:ext cx="7313295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396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261" y="6356351"/>
            <a:ext cx="5909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366" y="6356351"/>
            <a:ext cx="153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9" r:id="rId2"/>
    <p:sldLayoutId id="2147483845" r:id="rId3"/>
    <p:sldLayoutId id="2147483848" r:id="rId4"/>
    <p:sldLayoutId id="2147483843" r:id="rId5"/>
    <p:sldLayoutId id="2147483844" r:id="rId6"/>
    <p:sldLayoutId id="2147483842" r:id="rId7"/>
    <p:sldLayoutId id="2147483841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br>
              <a:rPr lang="en-US" sz="2700" b="1"/>
            </a:br>
            <a:br>
              <a:rPr lang="en-US" sz="2700" b="1"/>
            </a:br>
            <a:br>
              <a:rPr lang="en-US" sz="2700" b="1"/>
            </a:br>
            <a:r>
              <a:rPr lang="en-US" sz="2700" b="1"/>
              <a:t>Who Hugs the Hugger?</a:t>
            </a:r>
            <a:br>
              <a:rPr lang="en-US" sz="2700" b="1"/>
            </a:br>
            <a:r>
              <a:rPr lang="en-US" sz="2700" b="1"/>
              <a:t>A Mythology of Self-Care</a:t>
            </a:r>
            <a:endParaRPr lang="en-US" sz="2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54FC71C7-2679-40F9-BA93-AFF011F1F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457199"/>
            <a:ext cx="5943601" cy="5943601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Presented by Edward M. Smink PhD, BCC.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47196-632E-436A-B779-9A4385461D34}"/>
              </a:ext>
            </a:extLst>
          </p:cNvPr>
          <p:cNvSpPr txBox="1"/>
          <p:nvPr/>
        </p:nvSpPr>
        <p:spPr>
          <a:xfrm>
            <a:off x="9675812" y="5029200"/>
            <a:ext cx="2209800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95E6-0000-4443-BC41-6B4186C8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612" y="3429000"/>
            <a:ext cx="7696200" cy="24384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Papyrus" panose="03070502060502030205" pitchFamily="66" charset="0"/>
              </a:rPr>
              <a:t>The Caregiver is an essential archetype in human life.  None of us would be alive if no one cared for us as a child, and life without mutual giving is joyless. </a:t>
            </a:r>
            <a:br>
              <a:rPr lang="en-US" sz="2700" b="1" dirty="0"/>
            </a:br>
            <a:br>
              <a:rPr lang="en-US" sz="2700" b="1" dirty="0"/>
            </a:br>
            <a:br>
              <a:rPr lang="en-US" sz="1800" dirty="0"/>
            </a:br>
            <a:r>
              <a:rPr lang="en-US" sz="1800" b="1" dirty="0"/>
              <a:t>Carol S. Pearson, Author of </a:t>
            </a:r>
            <a:r>
              <a:rPr lang="en-US" sz="1800" b="1" i="1" dirty="0"/>
              <a:t>Awakening the Heroes Within: 12 Archetypes to Find Ourselves and Transform Our World.</a:t>
            </a:r>
            <a:br>
              <a:rPr lang="en-US" dirty="0"/>
            </a:br>
            <a:r>
              <a:rPr lang="en-US" b="1" dirty="0"/>
              <a:t>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A70D-CFCC-49A8-B020-EC7C7C10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511" y="-631281"/>
            <a:ext cx="8458201" cy="2666999"/>
          </a:xfrm>
        </p:spPr>
        <p:txBody>
          <a:bodyPr/>
          <a:lstStyle/>
          <a:p>
            <a:pPr algn="ctr"/>
            <a:r>
              <a:rPr lang="en-US" b="1" dirty="0">
                <a:latin typeface="Papyrus" panose="03070502060502030205" pitchFamily="66" charset="0"/>
              </a:rPr>
              <a:t>Who are the Caregivers?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0C2B1-8977-4E30-A50F-23945870F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0839" y="3048000"/>
            <a:ext cx="6891582" cy="2209798"/>
          </a:xfrm>
        </p:spPr>
        <p:txBody>
          <a:bodyPr>
            <a:normAutofit/>
          </a:bodyPr>
          <a:lstStyle/>
          <a:p>
            <a:pPr algn="ctr"/>
            <a:endParaRPr lang="en-US" sz="6000" b="1" dirty="0">
              <a:latin typeface="Papyrus" panose="03070502060502030205" pitchFamily="66" charset="0"/>
            </a:endParaRPr>
          </a:p>
          <a:p>
            <a:pPr algn="ctr"/>
            <a:r>
              <a:rPr lang="en-US" sz="6000" b="1" dirty="0">
                <a:latin typeface="Papyrus" panose="03070502060502030205" pitchFamily="66" charset="0"/>
              </a:rPr>
              <a:t>We All Are</a:t>
            </a:r>
          </a:p>
          <a:p>
            <a:pPr algn="ctr"/>
            <a:endParaRPr lang="en-US" sz="6000" b="1" dirty="0">
              <a:latin typeface="Papyrus" panose="03070502060502030205" pitchFamily="66" charset="0"/>
            </a:endParaRPr>
          </a:p>
          <a:p>
            <a:pPr algn="ctr"/>
            <a:endParaRPr lang="en-US" sz="6000" b="1" dirty="0">
              <a:latin typeface="Papyrus" panose="03070502060502030205" pitchFamily="66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89EBB1-05C5-4981-B566-8352297AD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" y="0"/>
            <a:ext cx="5152292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F06F-84E8-4B9C-A8FA-9CC9FACD3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812" y="-1066800"/>
            <a:ext cx="10668000" cy="32004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Papyrus" panose="03070502060502030205" pitchFamily="66" charset="0"/>
              </a:rPr>
              <a:t>CAREGIVER STRENGTHS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3C765-7477-4821-AFCD-D61560D4EA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DDC86-BF5B-4F36-959E-DBDFF24DB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" y="2590800"/>
            <a:ext cx="10160000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2CF3-D43D-4811-A966-B5C1FF7F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apyrus" panose="03070502060502030205" pitchFamily="66" charset="0"/>
              </a:rPr>
              <a:t>The Caregiver Archetype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ED27B-8B32-4B2C-9C5C-012E344BE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616" y="1676400"/>
            <a:ext cx="5739384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Core professional gift: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Support &amp; development</a:t>
            </a:r>
          </a:p>
          <a:p>
            <a:r>
              <a:rPr lang="en-US" b="1" dirty="0"/>
              <a:t>Motto: </a:t>
            </a:r>
          </a:p>
          <a:p>
            <a:pPr marL="0" indent="0">
              <a:buNone/>
            </a:pPr>
            <a:r>
              <a:rPr lang="en-US" dirty="0"/>
              <a:t>	Do unto others as you would 	have them do unto you.</a:t>
            </a:r>
          </a:p>
          <a:p>
            <a:r>
              <a:rPr lang="en-US" dirty="0"/>
              <a:t> </a:t>
            </a:r>
            <a:r>
              <a:rPr lang="en-US" b="1" dirty="0"/>
              <a:t>Underlying assumptions/perspective: </a:t>
            </a:r>
          </a:p>
          <a:p>
            <a:pPr marL="0" indent="0">
              <a:buNone/>
            </a:pPr>
            <a:r>
              <a:rPr lang="en-US" dirty="0"/>
              <a:t>	People should do whatever is 	required to help those who need 	them.</a:t>
            </a:r>
          </a:p>
          <a:p>
            <a:r>
              <a:rPr lang="en-US" dirty="0"/>
              <a:t> </a:t>
            </a:r>
            <a:r>
              <a:rPr lang="en-US" b="1" dirty="0"/>
              <a:t>Fundamental question: </a:t>
            </a:r>
          </a:p>
          <a:p>
            <a:pPr marL="274320" lvl="1" indent="0">
              <a:buNone/>
            </a:pPr>
            <a:r>
              <a:rPr lang="en-US" b="1" dirty="0"/>
              <a:t>	</a:t>
            </a:r>
            <a:r>
              <a:rPr lang="en-US" dirty="0"/>
              <a:t>Who will this affect?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24682-CC15-4A2A-96B0-1E558FF88B31}"/>
              </a:ext>
            </a:extLst>
          </p:cNvPr>
          <p:cNvSpPr txBox="1"/>
          <p:nvPr/>
        </p:nvSpPr>
        <p:spPr>
          <a:xfrm>
            <a:off x="8228012" y="6147338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Copyright 2009, Pearson/Atlee/Spero-Shelley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435D1-6FE7-4799-9262-4252884AD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13" y="762000"/>
            <a:ext cx="524821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02C3-4E7C-435C-B4ED-09D90700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2" y="1200947"/>
            <a:ext cx="3810000" cy="29138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A2DC447-77C6-4915-A004-CAFBCCDAD6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44" y="1066800"/>
            <a:ext cx="4700587" cy="4191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5162EE-0999-400F-AEBD-C8B247DD4C59}"/>
              </a:ext>
            </a:extLst>
          </p:cNvPr>
          <p:cNvSpPr/>
          <p:nvPr/>
        </p:nvSpPr>
        <p:spPr>
          <a:xfrm>
            <a:off x="1677987" y="1200947"/>
            <a:ext cx="6092825" cy="43147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9700" marR="10731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Strengths: </a:t>
            </a:r>
          </a:p>
          <a:p>
            <a:pPr marL="425450" marR="107315" indent="-28575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Providing great service, care or counsel </a:t>
            </a:r>
          </a:p>
          <a:p>
            <a:pPr marL="425450" marR="107315" indent="-28575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advocating for and marshalling people resources</a:t>
            </a:r>
          </a:p>
          <a:p>
            <a:pPr marL="425450" marR="107315" indent="-28575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creating stable, supportive environments where people can develop/grow/heal</a:t>
            </a:r>
          </a:p>
          <a:p>
            <a:pPr marL="425450" marR="107315" indent="-28575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putting structures in place to help others and/or keep them safe from harm</a:t>
            </a:r>
          </a:p>
          <a:p>
            <a:pPr marL="425450" marR="107315" indent="-28575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responding to need/offering assistance</a:t>
            </a:r>
          </a:p>
          <a:p>
            <a:pPr marL="425450" marR="107315" indent="-28575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modeling servant leadership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959594-8C62-4C8E-B8DD-1914DF9CCCB3}"/>
              </a:ext>
            </a:extLst>
          </p:cNvPr>
          <p:cNvSpPr txBox="1"/>
          <p:nvPr/>
        </p:nvSpPr>
        <p:spPr>
          <a:xfrm>
            <a:off x="8228012" y="6147338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Copyright 2009, Pearson/Atlee/Spero-Shelley</a:t>
            </a:r>
          </a:p>
        </p:txBody>
      </p:sp>
    </p:spTree>
    <p:extLst>
      <p:ext uri="{BB962C8B-B14F-4D97-AF65-F5344CB8AC3E}">
        <p14:creationId xmlns:p14="http://schemas.microsoft.com/office/powerpoint/2010/main" val="4628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D380BE-26DE-4B3E-B62A-5634E699E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97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3A07-99AF-4C2B-B1D9-A910DC43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2057400"/>
            <a:ext cx="8839199" cy="3352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CAREGIVER </a:t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PITFALLS</a:t>
            </a:r>
          </a:p>
        </p:txBody>
      </p:sp>
    </p:spTree>
    <p:extLst>
      <p:ext uri="{BB962C8B-B14F-4D97-AF65-F5344CB8AC3E}">
        <p14:creationId xmlns:p14="http://schemas.microsoft.com/office/powerpoint/2010/main" val="29040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CD32-AB25-4035-BEAB-488F58AA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7" y="1347726"/>
            <a:ext cx="8447088" cy="1371599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	</a:t>
            </a:r>
            <a:r>
              <a:rPr lang="en-US" sz="4900" dirty="0"/>
              <a:t>Martyrdom</a:t>
            </a:r>
            <a:r>
              <a:rPr lang="en-US" dirty="0"/>
              <a:t>,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2C487-5BBF-4527-9A2C-8A55FA911078}"/>
              </a:ext>
            </a:extLst>
          </p:cNvPr>
          <p:cNvSpPr txBox="1"/>
          <p:nvPr/>
        </p:nvSpPr>
        <p:spPr>
          <a:xfrm>
            <a:off x="8228012" y="6147338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Copyright 2009, Pearson/Atlee/Spero-Shelley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4A8738-D221-4E48-BE9E-FBD546217CF6}"/>
              </a:ext>
            </a:extLst>
          </p:cNvPr>
          <p:cNvSpPr/>
          <p:nvPr/>
        </p:nvSpPr>
        <p:spPr>
          <a:xfrm>
            <a:off x="1522412" y="1825008"/>
            <a:ext cx="9525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Enabling others/co-dependency</a:t>
            </a:r>
            <a:r>
              <a:rPr lang="en-US" dirty="0"/>
              <a:t>,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7E560-5A6A-42A7-8CC9-130A413028E3}"/>
              </a:ext>
            </a:extLst>
          </p:cNvPr>
          <p:cNvSpPr/>
          <p:nvPr/>
        </p:nvSpPr>
        <p:spPr>
          <a:xfrm>
            <a:off x="1446212" y="2950802"/>
            <a:ext cx="60928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/>
              <a:t>Too little self care,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2EB388-61C4-4034-8392-3EB0DEF433F6}"/>
              </a:ext>
            </a:extLst>
          </p:cNvPr>
          <p:cNvSpPr/>
          <p:nvPr/>
        </p:nvSpPr>
        <p:spPr>
          <a:xfrm>
            <a:off x="1446212" y="3986173"/>
            <a:ext cx="7631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Resentment/guilt tripping</a:t>
            </a:r>
            <a:r>
              <a:rPr lang="en-US" dirty="0"/>
              <a:t>,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0114BF-476C-4263-BAD2-EF65568D9CE0}"/>
              </a:ext>
            </a:extLst>
          </p:cNvPr>
          <p:cNvSpPr/>
          <p:nvPr/>
        </p:nvSpPr>
        <p:spPr>
          <a:xfrm>
            <a:off x="1446212" y="4959033"/>
            <a:ext cx="5284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Taking on too much</a:t>
            </a:r>
          </a:p>
        </p:txBody>
      </p:sp>
    </p:spTree>
    <p:extLst>
      <p:ext uri="{BB962C8B-B14F-4D97-AF65-F5344CB8AC3E}">
        <p14:creationId xmlns:p14="http://schemas.microsoft.com/office/powerpoint/2010/main" val="18990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3DC5-D1E1-4B21-8CD3-18ADCF0F6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24" y="228600"/>
            <a:ext cx="11393488" cy="2286000"/>
          </a:xfrm>
        </p:spPr>
        <p:txBody>
          <a:bodyPr>
            <a:norm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en-US" sz="4000" dirty="0"/>
              <a:t>Holding back difficult news or tough feedback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5FCBE-1480-454D-B4E7-BA8F48E3BB2B}"/>
              </a:ext>
            </a:extLst>
          </p:cNvPr>
          <p:cNvSpPr/>
          <p:nvPr/>
        </p:nvSpPr>
        <p:spPr>
          <a:xfrm>
            <a:off x="608012" y="1718131"/>
            <a:ext cx="124952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/>
              <a:t>Sublimating personal voice/failing to speak up</a:t>
            </a:r>
          </a:p>
          <a:p>
            <a:endParaRPr lang="en-US" sz="4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/>
              <a:t>Failing to connect people </a:t>
            </a:r>
          </a:p>
          <a:p>
            <a:r>
              <a:rPr lang="en-US" sz="4000" dirty="0"/>
              <a:t>  perspective with business outcomes</a:t>
            </a:r>
          </a:p>
          <a:p>
            <a:endParaRPr lang="en-US" sz="4000" dirty="0"/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dirty="0"/>
              <a:t>Lack of managing Compassion Fatigue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4A5F-EAED-498A-B0A8-68772721D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8448"/>
            <a:ext cx="9066211" cy="3255264"/>
          </a:xfrm>
        </p:spPr>
        <p:txBody>
          <a:bodyPr/>
          <a:lstStyle/>
          <a:p>
            <a:r>
              <a:rPr lang="en-US" sz="6000" b="1" dirty="0">
                <a:latin typeface="Papyrus" panose="03070502060502030205" pitchFamily="66" charset="0"/>
              </a:rPr>
              <a:t>What is Compassion Fatigue?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0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ED75-0F48-4374-B499-5D6D18448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So what is it about myth?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5CE84-D7C9-47DE-93FE-20E161EC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76399"/>
            <a:ext cx="12188825" cy="762001"/>
          </a:xfrm>
        </p:spPr>
        <p:txBody>
          <a:bodyPr/>
          <a:lstStyle/>
          <a:p>
            <a:pPr algn="ctr"/>
            <a:r>
              <a:rPr lang="en-US" dirty="0"/>
              <a:t>Myth grounds us into our own personal and cultural identities and </a:t>
            </a:r>
          </a:p>
          <a:p>
            <a:pPr algn="ctr"/>
            <a:r>
              <a:rPr lang="en-US" dirty="0"/>
              <a:t>simultaneously allows us to soar into the land of possibilities. </a:t>
            </a:r>
          </a:p>
        </p:txBody>
      </p:sp>
      <p:pic>
        <p:nvPicPr>
          <p:cNvPr id="8" name="Content Placeholder 7" descr="A close up of a plant&#10;&#10;Description automatically generated">
            <a:extLst>
              <a:ext uri="{FF2B5EF4-FFF2-40B4-BE49-F238E27FC236}">
                <a16:creationId xmlns:a16="http://schemas.microsoft.com/office/drawing/2014/main" id="{03B861E3-FB36-48EE-9140-AC6FEA5125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516188"/>
            <a:ext cx="3656012" cy="4341812"/>
          </a:xfrm>
        </p:spPr>
      </p:pic>
      <p:pic>
        <p:nvPicPr>
          <p:cNvPr id="10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D91A5569-E840-4B71-AD06-AD53F84FF3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2516188"/>
            <a:ext cx="3656012" cy="4341812"/>
          </a:xfrm>
        </p:spPr>
      </p:pic>
    </p:spTree>
    <p:extLst>
      <p:ext uri="{BB962C8B-B14F-4D97-AF65-F5344CB8AC3E}">
        <p14:creationId xmlns:p14="http://schemas.microsoft.com/office/powerpoint/2010/main" val="3193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31C4-E6E2-461E-9699-E5ACCA85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3" y="1124438"/>
            <a:ext cx="3122045" cy="459998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Understanding Compassion Fatigue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Do you have trouble in asking for help?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03A8E-1153-4860-96C1-D50BA7F80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Experience Compassion Fatigue because we care.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535FB-6C38-491C-9118-2A32232E06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399" b="1" dirty="0">
                <a:solidFill>
                  <a:schemeClr val="accent1">
                    <a:lumMod val="75000"/>
                  </a:schemeClr>
                </a:solidFill>
              </a:rPr>
              <a:t>Charles Figley begins his book about compassion fatigue with these words: “There is a cost to caring. Professionals who listen to clients’ stories of fear, pain, and suffering may feel similar fears, pains, and sufferings because they care.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50920D-679A-43AE-9FE0-7C3E44955B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3695" r="4448"/>
          <a:stretch/>
        </p:blipFill>
        <p:spPr>
          <a:xfrm>
            <a:off x="7832726" y="1024212"/>
            <a:ext cx="3724892" cy="47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97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6C118A-595D-49EB-8C90-69FDE28F2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012" y="1143000"/>
            <a:ext cx="9525000" cy="2895600"/>
          </a:xfrm>
        </p:spPr>
        <p:txBody>
          <a:bodyPr>
            <a:noAutofit/>
          </a:bodyPr>
          <a:lstStyle/>
          <a:p>
            <a:r>
              <a:rPr lang="en-US" sz="4400" dirty="0"/>
              <a:t>Christina Maslach argues that the symptoms can be </a:t>
            </a:r>
          </a:p>
          <a:p>
            <a:r>
              <a:rPr lang="en-US" sz="4400" dirty="0"/>
              <a:t>physical, emotional, and spiritual.</a:t>
            </a:r>
          </a:p>
          <a:p>
            <a:endParaRPr lang="en-US" sz="4400" dirty="0"/>
          </a:p>
          <a:p>
            <a:r>
              <a:rPr lang="en-US" sz="4400" dirty="0"/>
              <a:t>Again, caregivers experience these because we care. This is the caregiver’s normal. </a:t>
            </a:r>
          </a:p>
        </p:txBody>
      </p:sp>
    </p:spTree>
    <p:extLst>
      <p:ext uri="{BB962C8B-B14F-4D97-AF65-F5344CB8AC3E}">
        <p14:creationId xmlns:p14="http://schemas.microsoft.com/office/powerpoint/2010/main" val="9978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694"/>
            <a:ext cx="9139238" cy="5332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7848" y="762694"/>
            <a:ext cx="2924556" cy="53326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3"/>
            <a:ext cx="12188824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2694"/>
            <a:ext cx="4641019" cy="5332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816EE-73A9-4035-A407-698B968A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64" y="1299003"/>
            <a:ext cx="4501356" cy="4567762"/>
          </a:xfrm>
        </p:spPr>
        <p:txBody>
          <a:bodyPr vert="horz" lIns="91416" tIns="45708" rIns="91416" bIns="45708" rtlCol="0" anchor="b">
            <a:noAutofit/>
          </a:bodyPr>
          <a:lstStyle/>
          <a:p>
            <a:r>
              <a:rPr lang="en-US" sz="2799" b="1" dirty="0"/>
              <a:t>Another form of fatigue is called burnout. Maslach (1982) with Goldberg (1998) and Leiter (2003) agree that burnout can be defined “as a psychological syndrome of emotional exhaustion, depersonalization, and reduced personal accomplishment</a:t>
            </a:r>
            <a:endParaRPr lang="en-US" sz="2799" b="1" spc="-1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03FEAE1-ED41-4C02-964C-51E7105607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75" y="760294"/>
            <a:ext cx="5989075" cy="53292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2786" y="759647"/>
            <a:ext cx="383948" cy="532956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582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6613" y="12700"/>
            <a:ext cx="7467599" cy="1219200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Digging around one’s roots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46613" y="1447800"/>
            <a:ext cx="7542212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Reflection is a truth teller. </a:t>
            </a:r>
          </a:p>
          <a:p>
            <a:r>
              <a:rPr lang="en-US" sz="2400" dirty="0"/>
              <a:t>The Soul’s voice needs to be heard</a:t>
            </a:r>
          </a:p>
          <a:p>
            <a:r>
              <a:rPr lang="en-US" sz="2400" dirty="0"/>
              <a:t>Does the inner pain caused by a pattern of living on the surface of things prompt one to go deeper into the depths of one’s Soul? </a:t>
            </a:r>
          </a:p>
          <a:p>
            <a:r>
              <a:rPr lang="en-US" sz="2400" dirty="0"/>
              <a:t>The outcomes of reflection are a two edge sword revealing both: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caregiver’s skills, talents, and strengths,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but also the caregiver’s vulnerability, limitations, fears, and wounds seeking to heal. </a:t>
            </a:r>
          </a:p>
          <a:p>
            <a:r>
              <a:rPr lang="en-US" sz="2400" dirty="0"/>
              <a:t>Michael Kearney writes, “Soul points us inward and downward to the roots of our humanity and suggests that reconnection with our Soul is the central issue.”</a:t>
            </a:r>
          </a:p>
          <a:p>
            <a:r>
              <a:rPr lang="en-US" sz="2400" dirty="0"/>
              <a:t> </a:t>
            </a:r>
          </a:p>
          <a:p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C3CE9B83-3676-4301-A3EC-77C418A229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>
            <a:fillRect/>
          </a:stretch>
        </p:blipFill>
        <p:spPr>
          <a:xfrm>
            <a:off x="303212" y="0"/>
            <a:ext cx="4343401" cy="6858000"/>
          </a:xfrm>
        </p:spPr>
      </p:pic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A7A8-77E0-46A2-88CF-56B22036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533400"/>
            <a:ext cx="111252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Self Care is about listening to One’s Soul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858D-9AAE-47A7-9E11-5718C41BBC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</a:t>
            </a:r>
            <a:r>
              <a:rPr lang="en-US" i="1" dirty="0"/>
              <a:t>oul </a:t>
            </a:r>
            <a:r>
              <a:rPr lang="en-US" dirty="0"/>
              <a:t>animates a person, like a work of art, the lyrics of a song, the lines of a poem, the laughter of your grandchild.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Sometimes, time stops, and the silence of the moment seems to never end.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Being </a:t>
            </a:r>
            <a:r>
              <a:rPr lang="en-US" i="1" dirty="0"/>
              <a:t>soulful </a:t>
            </a:r>
            <a:r>
              <a:rPr lang="en-US" dirty="0"/>
              <a:t>and filled with </a:t>
            </a:r>
            <a:r>
              <a:rPr lang="en-US" i="1" dirty="0"/>
              <a:t>Soul</a:t>
            </a:r>
            <a:r>
              <a:rPr lang="en-US" dirty="0"/>
              <a:t>, may evoke deep feelings about yourself or one that you admire.</a:t>
            </a:r>
          </a:p>
        </p:txBody>
      </p:sp>
      <p:pic>
        <p:nvPicPr>
          <p:cNvPr id="5" name="Content Placeholder 6" descr="A picture containing star, outdoor object&#10;&#10;Description automatically generated">
            <a:extLst>
              <a:ext uri="{FF2B5EF4-FFF2-40B4-BE49-F238E27FC236}">
                <a16:creationId xmlns:a16="http://schemas.microsoft.com/office/drawing/2014/main" id="{D4104412-2BCC-466E-8F47-5E185CB888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2" r="-3" b="9115"/>
          <a:stretch/>
        </p:blipFill>
        <p:spPr>
          <a:xfrm>
            <a:off x="6548625" y="2362200"/>
            <a:ext cx="3777302" cy="2584892"/>
          </a:xfrm>
          <a:prstGeom prst="rect">
            <a:avLst/>
          </a:prstGeom>
        </p:spPr>
      </p:pic>
      <p:pic>
        <p:nvPicPr>
          <p:cNvPr id="8" name="Content Placeholder 7" descr="A picture containing star, outdoor object&#10;&#10;Description automatically generated">
            <a:extLst>
              <a:ext uri="{FF2B5EF4-FFF2-40B4-BE49-F238E27FC236}">
                <a16:creationId xmlns:a16="http://schemas.microsoft.com/office/drawing/2014/main" id="{7E0C6FA7-7439-44C9-86C7-18533AD850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39" y="1676400"/>
            <a:ext cx="4576848" cy="4495800"/>
          </a:xfrm>
        </p:spPr>
      </p:pic>
    </p:spTree>
    <p:extLst>
      <p:ext uri="{BB962C8B-B14F-4D97-AF65-F5344CB8AC3E}">
        <p14:creationId xmlns:p14="http://schemas.microsoft.com/office/powerpoint/2010/main" val="11469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A5A9-FA53-444F-9363-4E4A45564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8800"/>
            <a:ext cx="12569824" cy="32004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Papyrus" panose="03070502060502030205" pitchFamily="66" charset="0"/>
              </a:rPr>
            </a:br>
            <a:br>
              <a:rPr lang="en-US" b="1" dirty="0">
                <a:latin typeface="Papyrus" panose="03070502060502030205" pitchFamily="66" charset="0"/>
              </a:rPr>
            </a:br>
            <a:br>
              <a:rPr lang="en-US" b="1" dirty="0">
                <a:latin typeface="Papyrus" panose="03070502060502030205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Self Care is about being Hospitable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Mythology of Hospitality has Ancient Roots</a:t>
            </a:r>
            <a:br>
              <a:rPr lang="en-US" b="1" dirty="0">
                <a:latin typeface="Papyrus" panose="03070502060502030205" pitchFamily="66" charset="0"/>
              </a:rPr>
            </a:br>
            <a:endParaRPr lang="en-US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1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EF59-3A5C-4CD7-85C1-C5A37B1F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324" y="38100"/>
            <a:ext cx="10631488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Your Guest is Truly A God from Sanskrit Adage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0F342-3543-4353-80E9-B2D01F208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guest is truly your god, dictates the respect granted to guests in India. 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In offering hospitality, the host would find favor.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FD50B50-EA91-4940-9754-260808A4A9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10" y="1371600"/>
            <a:ext cx="5366229" cy="4800600"/>
          </a:xfrm>
        </p:spPr>
      </p:pic>
    </p:spTree>
    <p:extLst>
      <p:ext uri="{BB962C8B-B14F-4D97-AF65-F5344CB8AC3E}">
        <p14:creationId xmlns:p14="http://schemas.microsoft.com/office/powerpoint/2010/main" val="22378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42F7-B506-4FFB-BBC9-8225192B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3429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Hospitality as a right practiced in Ancient Greece.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As prerequisite for Social Standing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2F6BEC-9874-46E5-B399-008C9FAE7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1469326"/>
            <a:ext cx="6172200" cy="3919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9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92C6E0-B258-40D2-AB9A-79E3132B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1" y="0"/>
            <a:ext cx="4418014" cy="7162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Papyrus" panose="03070502060502030205" pitchFamily="66" charset="0"/>
              </a:rPr>
              <a:t>Huston Smith quoting a teaching from the Kabala</a:t>
            </a:r>
            <a:br>
              <a:rPr lang="en-US" sz="2800" dirty="0">
                <a:latin typeface="Papyrus" panose="03070502060502030205" pitchFamily="66" charset="0"/>
              </a:rPr>
            </a:br>
            <a:br>
              <a:rPr lang="en-US" b="1" dirty="0">
                <a:latin typeface="Papyrus" panose="03070502060502030205" pitchFamily="66" charset="0"/>
              </a:rPr>
            </a:br>
            <a:r>
              <a:rPr lang="en-US" b="1" dirty="0">
                <a:latin typeface="Papyrus" panose="03070502060502030205" pitchFamily="66" charset="0"/>
              </a:rPr>
              <a:t>“Every Time a person walks down a street, Choirs of Angles go before each person singing:</a:t>
            </a:r>
            <a:br>
              <a:rPr lang="en-US" b="1" dirty="0">
                <a:latin typeface="Papyrus" panose="03070502060502030205" pitchFamily="66" charset="0"/>
              </a:rPr>
            </a:br>
            <a:br>
              <a:rPr lang="en-US" b="1" dirty="0">
                <a:latin typeface="Papyrus" panose="03070502060502030205" pitchFamily="66" charset="0"/>
              </a:rPr>
            </a:br>
            <a:br>
              <a:rPr lang="en-US" b="1" dirty="0">
                <a:latin typeface="Papyrus" panose="03070502060502030205" pitchFamily="66" charset="0"/>
              </a:rPr>
            </a:br>
            <a:br>
              <a:rPr lang="en-US" b="1" dirty="0">
                <a:latin typeface="Papyrus" panose="03070502060502030205" pitchFamily="66" charset="0"/>
              </a:rPr>
            </a:br>
            <a:r>
              <a:rPr lang="en-US" b="1" dirty="0">
                <a:latin typeface="Papyrus" panose="03070502060502030205" pitchFamily="66" charset="0"/>
              </a:rPr>
              <a:t> </a:t>
            </a:r>
            <a:br>
              <a:rPr lang="en-US" b="1" dirty="0">
                <a:latin typeface="Papyrus" panose="03070502060502030205" pitchFamily="66" charset="0"/>
              </a:rPr>
            </a:br>
            <a:br>
              <a:rPr lang="en-US" b="1" dirty="0">
                <a:latin typeface="Papyrus" panose="03070502060502030205" pitchFamily="66" charset="0"/>
              </a:rPr>
            </a:br>
            <a:r>
              <a:rPr lang="en-US" b="1" dirty="0">
                <a:latin typeface="Papyrus" panose="03070502060502030205" pitchFamily="66" charset="0"/>
              </a:rPr>
              <a:t> </a:t>
            </a:r>
            <a:br>
              <a:rPr lang="en-US" b="1" dirty="0">
                <a:latin typeface="Papyrus" panose="03070502060502030205" pitchFamily="66" charset="0"/>
              </a:rPr>
            </a:br>
            <a:endParaRPr lang="en-US" dirty="0"/>
          </a:p>
        </p:txBody>
      </p:sp>
      <p:pic>
        <p:nvPicPr>
          <p:cNvPr id="10" name="Picture Placeholder 9" descr="A picture containing water&#10;&#10;Description automatically generated">
            <a:extLst>
              <a:ext uri="{FF2B5EF4-FFF2-40B4-BE49-F238E27FC236}">
                <a16:creationId xmlns:a16="http://schemas.microsoft.com/office/drawing/2014/main" id="{14E792BC-68A6-45F7-88EE-D2F32ACF1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r="-1" b="-1"/>
          <a:stretch/>
        </p:blipFill>
        <p:spPr>
          <a:xfrm>
            <a:off x="0" y="0"/>
            <a:ext cx="7770811" cy="685800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C63A94-78EA-4E92-B6A4-FB0A6D1B14BB}"/>
              </a:ext>
            </a:extLst>
          </p:cNvPr>
          <p:cNvSpPr txBox="1"/>
          <p:nvPr/>
        </p:nvSpPr>
        <p:spPr>
          <a:xfrm>
            <a:off x="5685503" y="283906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D5CF4-CFB1-4FD4-A197-4EDB98291B78}"/>
              </a:ext>
            </a:extLst>
          </p:cNvPr>
          <p:cNvSpPr txBox="1"/>
          <p:nvPr/>
        </p:nvSpPr>
        <p:spPr>
          <a:xfrm>
            <a:off x="8228012" y="4267200"/>
            <a:ext cx="3096293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Papyrus" panose="03070502060502030205" pitchFamily="66" charset="0"/>
              </a:rPr>
              <a:t> </a:t>
            </a:r>
            <a:r>
              <a:rPr lang="en-US" sz="3600" b="1" dirty="0">
                <a:latin typeface="Papyrus" panose="03070502060502030205" pitchFamily="66" charset="0"/>
              </a:rPr>
              <a:t>“Behold.”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BF689-BD54-4C6F-864C-17F2B0900F34}"/>
              </a:ext>
            </a:extLst>
          </p:cNvPr>
          <p:cNvSpPr txBox="1"/>
          <p:nvPr/>
        </p:nvSpPr>
        <p:spPr>
          <a:xfrm>
            <a:off x="8837612" y="4953000"/>
            <a:ext cx="3096293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Papyrus" panose="03070502060502030205" pitchFamily="66" charset="0"/>
              </a:rPr>
              <a:t>“Behold.”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latin typeface="Papyrus" panose="03070502060502030205" pitchFamily="66" charset="0"/>
              </a:rPr>
              <a:t>	“Behold.”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17A290-FB30-4D0C-83B5-25640EB7690B}"/>
              </a:ext>
            </a:extLst>
          </p:cNvPr>
          <p:cNvSpPr txBox="1"/>
          <p:nvPr/>
        </p:nvSpPr>
        <p:spPr>
          <a:xfrm>
            <a:off x="7847011" y="6137398"/>
            <a:ext cx="4086894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Papyrus" panose="03070502060502030205" pitchFamily="66" charset="0"/>
              </a:rPr>
              <a:t>“The face of God.”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41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0FFB-C1AC-4635-BA37-3E1A4F95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10439399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3. Strangers appear in the Hebrew Scriptures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F760-58BB-4E66-8B7D-26386D0C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3810000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Abraham becomes the host to three visitors (Genesis 18:1ff),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 Lot and his wife offer hospitality to two strangers (Genesis 19:1ff).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B1E6AA-8C40-49B7-B11B-5A1C00C4EF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86" y="1905000"/>
            <a:ext cx="2762295" cy="37465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F0F3F-91B9-4E85-B62E-5761B2C8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2" y="1905000"/>
            <a:ext cx="3005214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670AAC-8036-4FFF-8AE3-C4A510FE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Where does myth take us?</a:t>
            </a:r>
            <a:endParaRPr lang="en-US" sz="6000" dirty="0"/>
          </a:p>
        </p:txBody>
      </p:sp>
      <p:pic>
        <p:nvPicPr>
          <p:cNvPr id="6" name="Picture Placeholder 5" descr="A close up of a coral&#10;&#10;Description automatically generated">
            <a:extLst>
              <a:ext uri="{FF2B5EF4-FFF2-40B4-BE49-F238E27FC236}">
                <a16:creationId xmlns:a16="http://schemas.microsoft.com/office/drawing/2014/main" id="{CB8F7F7A-C60A-4EDD-895A-B6957CA280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r="3740"/>
          <a:stretch/>
        </p:blipFill>
        <p:spPr>
          <a:xfrm>
            <a:off x="1293812" y="1676400"/>
            <a:ext cx="4700016" cy="4495800"/>
          </a:xfrm>
          <a:prstGeom prst="rect">
            <a:avLst/>
          </a:prstGeom>
          <a:noFill/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C92AA12-20AD-4BDA-8F42-80F3277DA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034" y="1676401"/>
            <a:ext cx="6064577" cy="4495800"/>
          </a:xfrm>
        </p:spPr>
        <p:txBody>
          <a:bodyPr>
            <a:normAutofit/>
          </a:bodyPr>
          <a:lstStyle/>
          <a:p>
            <a:r>
              <a:rPr lang="en-US" dirty="0"/>
              <a:t>Into the Land of Once upon a time-the call to adventure-Joseph Campbell</a:t>
            </a:r>
          </a:p>
          <a:p>
            <a:r>
              <a:rPr lang="en-US" dirty="0"/>
              <a:t>Into the depths of being where soul takes us deeper-Hillman</a:t>
            </a:r>
          </a:p>
          <a:p>
            <a:r>
              <a:rPr lang="en-US" dirty="0"/>
              <a:t>Into that landscape where one finds some hidden ground to stand on, a mythical place that gives one a distinct vantage point and perspective-Hillman</a:t>
            </a:r>
          </a:p>
          <a:p>
            <a:r>
              <a:rPr lang="en-US" dirty="0"/>
              <a:t>Into our personal and collective identities -Jung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2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0BC1B-65EA-41B5-84B8-83DEB2E9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Roman Literature Ovid tells the Story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Baucus and Philemon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AF1CFE7-8ECC-4D5C-81DF-555E8F72A1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66"/>
          <a:stretch/>
        </p:blipFill>
        <p:spPr>
          <a:xfrm>
            <a:off x="1522412" y="10"/>
            <a:ext cx="5943601" cy="685799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42C21-4D3F-43E8-A5FA-03F4DB706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/>
              <a:t>the Roman poet Ovid retells a Greek myth about Baucus and Philemon who are hosts to two gods, Jupiter and Mercury who are disguised as humans.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/>
              <a:t>Their names would be Zeus and Hermes according to the Greek pantheon of gods. 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491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762FB-F986-47BB-8975-F6EE6BD45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12" y="609600"/>
            <a:ext cx="11364914" cy="213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7. A Christian Perspective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Papyrus" panose="03070502060502030205" pitchFamily="66" charset="0"/>
              </a:rPr>
              <a:t> It was a common belief  and practice that in welcoming a stranger, you may be welcoming a god.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Papyrus" panose="03070502060502030205" pitchFamily="66" charset="0"/>
              </a:rPr>
              <a:t>Matthew speaks about the rewards of the just, </a:t>
            </a:r>
          </a:p>
          <a:p>
            <a:pPr marL="0" indent="0">
              <a:buNone/>
            </a:pPr>
            <a:r>
              <a:rPr lang="en-US" sz="2800" b="1" dirty="0">
                <a:latin typeface="Papyrus" panose="03070502060502030205" pitchFamily="66" charset="0"/>
              </a:rPr>
              <a:t>“I was a stranger and you welcomed me.” </a:t>
            </a:r>
          </a:p>
          <a:p>
            <a:pPr marL="0" indent="0">
              <a:buNone/>
            </a:pPr>
            <a:r>
              <a:rPr lang="en-US" sz="2800" b="1" dirty="0">
                <a:latin typeface="Papyrus" panose="03070502060502030205" pitchFamily="66" charset="0"/>
              </a:rPr>
              <a:t>(Mat.25:35ff).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Papyrus" panose="03070502060502030205" pitchFamily="66" charset="0"/>
              </a:rPr>
              <a:t>Jesus had no home and was frequently a guest.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>
              <a:latin typeface="Papyrus" panose="03070502060502030205" pitchFamily="66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400706-EA77-409F-9C76-BF97C7E15C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2438400"/>
            <a:ext cx="3886201" cy="3276600"/>
          </a:xfrm>
        </p:spPr>
      </p:pic>
    </p:spTree>
    <p:extLst>
      <p:ext uri="{BB962C8B-B14F-4D97-AF65-F5344CB8AC3E}">
        <p14:creationId xmlns:p14="http://schemas.microsoft.com/office/powerpoint/2010/main" val="4820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09AF-F7E7-4386-9F42-786B0911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827" y="0"/>
            <a:ext cx="9906001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	Jesus At Simon’s House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7154DE-0208-4619-A481-F391499E7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6622" b="9091"/>
          <a:stretch/>
        </p:blipFill>
        <p:spPr>
          <a:xfrm>
            <a:off x="957156" y="1143000"/>
            <a:ext cx="5137256" cy="4815647"/>
          </a:xfr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D929069-E9B0-4AE4-B8D0-B0749972E3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75" y="11243"/>
            <a:ext cx="5137256" cy="477789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168AC5-5D02-4D78-A014-108F11E0A0CC}"/>
              </a:ext>
            </a:extLst>
          </p:cNvPr>
          <p:cNvSpPr txBox="1"/>
          <p:nvPr/>
        </p:nvSpPr>
        <p:spPr>
          <a:xfrm>
            <a:off x="6475413" y="4758318"/>
            <a:ext cx="57155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	Paul and Barnabas in Lystra</a:t>
            </a:r>
            <a:r>
              <a:rPr lang="en-US" sz="2400" dirty="0"/>
              <a:t>,</a:t>
            </a:r>
          </a:p>
          <a:p>
            <a:endParaRPr lang="en-US" dirty="0"/>
          </a:p>
          <a:p>
            <a:r>
              <a:rPr lang="en-US" dirty="0"/>
              <a:t>Paul exhorts community: “Do not neglect to show hospitality to strangers, for by doing that, some have entertained angels without knowing it.”</a:t>
            </a:r>
            <a:r>
              <a:rPr lang="en-US" baseline="30000" dirty="0"/>
              <a:t>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351FEE-5083-47D8-835D-0A5BF4EE94EF}"/>
              </a:ext>
            </a:extLst>
          </p:cNvPr>
          <p:cNvSpPr txBox="1"/>
          <p:nvPr/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+mj-ea"/>
                <a:cs typeface="+mj-cs"/>
              </a:rPr>
              <a:t>North American Hospitality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0B36C-884D-421D-B584-79A3800D5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Be hospitable.</a:t>
            </a:r>
          </a:p>
          <a:p>
            <a:r>
              <a:rPr lang="en-US" dirty="0"/>
              <a:t>Always assume that your guest is tired, cold, and hungry.</a:t>
            </a:r>
          </a:p>
          <a:p>
            <a:r>
              <a:rPr lang="en-US" dirty="0"/>
              <a:t>Always give your guest the place of honor in the lodge, and at the feast, and serve him in reasonable ways.</a:t>
            </a:r>
          </a:p>
          <a:p>
            <a:r>
              <a:rPr lang="en-US" dirty="0"/>
              <a:t>Protect your guest as one of the family; feed his horse.</a:t>
            </a:r>
          </a:p>
          <a:p>
            <a:endParaRPr lang="en-US" dirty="0"/>
          </a:p>
        </p:txBody>
      </p:sp>
      <p:pic>
        <p:nvPicPr>
          <p:cNvPr id="8" name="Content Placeholder 7" descr="Tipi">
            <a:extLst>
              <a:ext uri="{FF2B5EF4-FFF2-40B4-BE49-F238E27FC236}">
                <a16:creationId xmlns:a16="http://schemas.microsoft.com/office/drawing/2014/main" id="{35575513-E238-4599-8D57-0CA5B676224A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9" b="14160"/>
          <a:stretch/>
        </p:blipFill>
        <p:spPr bwMode="auto">
          <a:xfrm>
            <a:off x="6202035" y="1676401"/>
            <a:ext cx="4700016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6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335F-3AAB-44F4-A3C6-BED7BE02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452438" indent="-457200"/>
            <a:r>
              <a:rPr lang="en-US" sz="2000" b="1"/>
              <a:t>The first attitude of Hospitality </a:t>
            </a:r>
            <a:br>
              <a:rPr lang="en-US" sz="2000"/>
            </a:br>
            <a:br>
              <a:rPr lang="en-US" sz="2000" b="1"/>
            </a:br>
            <a:br>
              <a:rPr lang="en-US" sz="2000" b="1"/>
            </a:br>
            <a:r>
              <a:rPr lang="en-US" sz="2000" b="1"/>
              <a:t>Creating Space to respond </a:t>
            </a:r>
            <a:br>
              <a:rPr lang="en-US" sz="2000" b="1"/>
            </a:br>
            <a:r>
              <a:rPr lang="en-US" sz="2000" b="1"/>
              <a:t>to one in need to welcome the stranger.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08CA5-99C3-4607-BFDE-1E3AB56B8A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664"/>
          <a:stretch/>
        </p:blipFill>
        <p:spPr>
          <a:xfrm>
            <a:off x="1293813" y="685800"/>
            <a:ext cx="61722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0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F4FF-4F81-4660-8F57-E5E695BF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013" y="1676400"/>
            <a:ext cx="4722812" cy="243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452438" indent="-45720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Second Attitude of Hospitality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Creating space to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  <a:br>
              <a:rPr lang="en-US" sz="2000" dirty="0"/>
            </a:br>
            <a:r>
              <a:rPr lang="en-US" sz="2000" dirty="0"/>
              <a:t>to the story of the one in need.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230C7-5ADE-448D-BCF3-5D712C95D3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/>
          <a:stretch/>
        </p:blipFill>
        <p:spPr>
          <a:xfrm>
            <a:off x="1522412" y="10"/>
            <a:ext cx="5943601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39A5CC-4D10-43A7-ACB7-261537200355}"/>
              </a:ext>
            </a:extLst>
          </p:cNvPr>
          <p:cNvSpPr txBox="1"/>
          <p:nvPr/>
        </p:nvSpPr>
        <p:spPr>
          <a:xfrm>
            <a:off x="7770812" y="4191000"/>
            <a:ext cx="3810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en-US" sz="1700" kern="1200">
                <a:latin typeface="+mn-lt"/>
                <a:ea typeface="+mn-ea"/>
                <a:cs typeface="+mn-cs"/>
              </a:rPr>
              <a:t>“When you knock on the door of a patient, take a deep breath and know </a:t>
            </a:r>
            <a:r>
              <a:rPr lang="en-US" sz="1700" i="1" kern="1200">
                <a:latin typeface="+mn-lt"/>
                <a:ea typeface="+mn-ea"/>
                <a:cs typeface="+mn-cs"/>
              </a:rPr>
              <a:t>why </a:t>
            </a:r>
            <a:r>
              <a:rPr lang="en-US" sz="1700" kern="1200">
                <a:latin typeface="+mn-lt"/>
                <a:ea typeface="+mn-ea"/>
                <a:cs typeface="+mn-cs"/>
              </a:rPr>
              <a:t>you are entering the room.” Dr. Christina Puchalski, In other words, no time for a bad hair day.</a:t>
            </a:r>
          </a:p>
        </p:txBody>
      </p:sp>
    </p:spTree>
    <p:extLst>
      <p:ext uri="{BB962C8B-B14F-4D97-AF65-F5344CB8AC3E}">
        <p14:creationId xmlns:p14="http://schemas.microsoft.com/office/powerpoint/2010/main" val="459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FF3F-DBD6-44F8-A572-A6010D8B0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8" y="261257"/>
            <a:ext cx="5239614" cy="6629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 dirty="0"/>
              <a:t>US State Department suggest:</a:t>
            </a:r>
          </a:p>
          <a:p>
            <a:pPr marL="0" indent="0">
              <a:buNone/>
            </a:pPr>
            <a:endParaRPr lang="en-US" sz="2000" b="1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US" sz="4200" b="1" dirty="0">
                <a:latin typeface="Papyrus" panose="03070502060502030205" pitchFamily="66" charset="0"/>
              </a:rPr>
              <a:t>To Listen, one must:</a:t>
            </a:r>
          </a:p>
          <a:p>
            <a:pPr marL="564832" lvl="1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use both ears</a:t>
            </a:r>
          </a:p>
          <a:p>
            <a:pPr marL="564832" lvl="1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watch and maintain eye contact </a:t>
            </a:r>
          </a:p>
          <a:p>
            <a:pPr marL="564832" lvl="1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give undivided attention </a:t>
            </a:r>
          </a:p>
          <a:p>
            <a:pPr marL="564832" lvl="1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be empathetic </a:t>
            </a:r>
          </a:p>
          <a:p>
            <a:pPr marL="564832" lvl="1" indent="-28575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to seek to understand before you seek to be understood,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to be non-judgmental,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to give the individual (and yourself) your undivided attention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to use silence effectively.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C1F62AD-26F0-4ED2-B316-866060E31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02" y="0"/>
            <a:ext cx="6920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D887-B8AE-49B4-BC2A-FCDC196D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0"/>
            <a:ext cx="96012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Chinese Symbol of Active Listening</a:t>
            </a:r>
          </a:p>
        </p:txBody>
      </p:sp>
      <p:pic>
        <p:nvPicPr>
          <p:cNvPr id="8" name="Content Placeholder 7" descr="A drawing of a face&#10;&#10;Description automatically generated">
            <a:extLst>
              <a:ext uri="{FF2B5EF4-FFF2-40B4-BE49-F238E27FC236}">
                <a16:creationId xmlns:a16="http://schemas.microsoft.com/office/drawing/2014/main" id="{72F6042C-B4F7-4CB2-A2BC-39B8AE7D6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69" y="1676400"/>
            <a:ext cx="7991443" cy="4823520"/>
          </a:xfrm>
        </p:spPr>
      </p:pic>
    </p:spTree>
    <p:extLst>
      <p:ext uri="{BB962C8B-B14F-4D97-AF65-F5344CB8AC3E}">
        <p14:creationId xmlns:p14="http://schemas.microsoft.com/office/powerpoint/2010/main" val="36780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5899C-C597-4FB9-838C-9916C373F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2" y="1828800"/>
            <a:ext cx="11504613" cy="3200400"/>
          </a:xfrm>
        </p:spPr>
        <p:txBody>
          <a:bodyPr>
            <a:normAutofit fontScale="90000"/>
          </a:bodyPr>
          <a:lstStyle/>
          <a:p>
            <a:pPr marL="452438" indent="-457200"/>
            <a:r>
              <a:rPr lang="en-US" b="1" dirty="0">
                <a:latin typeface="Papyrus" panose="03070502060502030205" pitchFamily="66" charset="0"/>
              </a:rPr>
              <a:t>The Third Attitude of Hospitality</a:t>
            </a:r>
            <a:br>
              <a:rPr lang="en-US" dirty="0"/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Creating Space to listen to the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Wisdom gleaned from your experience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1871-B9C0-4CC4-B784-0ED6046373B5}"/>
              </a:ext>
            </a:extLst>
          </p:cNvPr>
          <p:cNvSpPr txBox="1"/>
          <p:nvPr/>
        </p:nvSpPr>
        <p:spPr>
          <a:xfrm>
            <a:off x="303211" y="5715000"/>
            <a:ext cx="112014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Are you conscious of the stirrings within your soul. As Hillman suggests, “Afflictions point to gods; gods reach us through afflictions.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C856B-78F5-4724-9458-A5E9C2A28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29" y="2057400"/>
            <a:ext cx="2999996" cy="31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CD8D-2BB3-4E6E-BBBA-D0AAF779F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8212" y="2590800"/>
            <a:ext cx="8458200" cy="320040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Self care is about learning that we are wounded healers. </a:t>
            </a:r>
          </a:p>
        </p:txBody>
      </p:sp>
    </p:spTree>
    <p:extLst>
      <p:ext uri="{BB962C8B-B14F-4D97-AF65-F5344CB8AC3E}">
        <p14:creationId xmlns:p14="http://schemas.microsoft.com/office/powerpoint/2010/main" val="36609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21CC51B-DCED-45A3-AC5D-6AE87F29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Myths Take us on a Journey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5" name="Content Placeholder 4" descr="A picture containing tree, outdoor, sky&#10;&#10;Description automatically generated">
            <a:extLst>
              <a:ext uri="{FF2B5EF4-FFF2-40B4-BE49-F238E27FC236}">
                <a16:creationId xmlns:a16="http://schemas.microsoft.com/office/drawing/2014/main" id="{A942BA34-252F-4173-8BD3-09A03C0237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5" b="22695"/>
          <a:stretch/>
        </p:blipFill>
        <p:spPr>
          <a:xfrm>
            <a:off x="836612" y="1676400"/>
            <a:ext cx="5157216" cy="4495800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3F200C3-48BB-484A-8102-AC5657E56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3828" y="1676400"/>
            <a:ext cx="6194997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>
                <a:latin typeface="Papyrus" panose="03070502060502030205" pitchFamily="66" charset="0"/>
              </a:rPr>
              <a:t>Travel any way you like. You can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>
                <a:latin typeface="Papyrus" panose="03070502060502030205" pitchFamily="66" charset="0"/>
              </a:rPr>
              <a:t>Walk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>
                <a:latin typeface="Papyrus" panose="03070502060502030205" pitchFamily="66" charset="0"/>
              </a:rPr>
              <a:t> Hike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>
                <a:latin typeface="Papyrus" panose="03070502060502030205" pitchFamily="66" charset="0"/>
              </a:rPr>
              <a:t>Sit on the back of a camel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>
                <a:latin typeface="Papyrus" panose="03070502060502030205" pitchFamily="66" charset="0"/>
              </a:rPr>
              <a:t> Ride in a rickshaw,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>
                <a:latin typeface="Papyrus" panose="03070502060502030205" pitchFamily="66" charset="0"/>
              </a:rPr>
              <a:t> Or sit on an imaginary magic carpet, </a:t>
            </a:r>
          </a:p>
          <a:p>
            <a:pPr marL="0" indent="0">
              <a:buNone/>
            </a:pPr>
            <a:r>
              <a:rPr lang="en-US" sz="3600" b="1">
                <a:latin typeface="Papyrus" panose="03070502060502030205" pitchFamily="66" charset="0"/>
              </a:rPr>
              <a:t>as you become a participant in a pilgrimage of magical proportions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B428-CD5B-4444-88D0-6FB9F283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So when we hurt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7C8F-62FE-4695-9672-455B8E19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99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or experience a traumatic event, </a:t>
            </a:r>
          </a:p>
          <a:p>
            <a:pPr marL="0" indent="0">
              <a:buNone/>
            </a:pPr>
            <a:r>
              <a:rPr lang="en-US" sz="2799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or don’</a:t>
            </a:r>
            <a:r>
              <a:rPr lang="de-DE" sz="2799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t understand</a:t>
            </a:r>
            <a:r>
              <a:rPr lang="en-US" sz="2799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 our struggle in what we are feeling,</a:t>
            </a:r>
          </a:p>
          <a:p>
            <a:pPr marL="0" indent="0">
              <a:buNone/>
            </a:pPr>
            <a:r>
              <a:rPr lang="en-US" sz="2799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 or just experiencing the numbness of being overwhelmed,</a:t>
            </a:r>
          </a:p>
          <a:p>
            <a:pPr marL="0" indent="0">
              <a:buNone/>
            </a:pPr>
            <a:r>
              <a:rPr lang="en-US" sz="2799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 instead of beating ourselves up,</a:t>
            </a:r>
          </a:p>
          <a:p>
            <a:pPr marL="0" indent="0">
              <a:buNone/>
            </a:pPr>
            <a:r>
              <a:rPr lang="en-US" sz="2799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feeling out of control,</a:t>
            </a:r>
          </a:p>
          <a:p>
            <a:pPr marL="0" indent="0">
              <a:buNone/>
            </a:pPr>
            <a:r>
              <a:rPr lang="en-US" sz="2799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or fearful of what is buried within, </a:t>
            </a:r>
          </a:p>
          <a:p>
            <a:pPr marL="0" indent="0">
              <a:buNone/>
            </a:pPr>
            <a:r>
              <a:rPr lang="en-US" sz="2799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we can begin to accept and learn from the wonderful gift of being human. </a:t>
            </a:r>
            <a:endParaRPr lang="en-US" sz="2799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01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C446-C6B6-4FB6-9BA2-26EDC485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2" y="1124438"/>
            <a:ext cx="3138687" cy="4599985"/>
          </a:xfrm>
        </p:spPr>
        <p:txBody>
          <a:bodyPr>
            <a:normAutofit/>
          </a:bodyPr>
          <a:lstStyle/>
          <a:p>
            <a:r>
              <a:rPr lang="en-US" sz="2799" dirty="0"/>
              <a:t>Recently the term “wounded healer” has been used synonymously with burnout or impairment of caregivers in the healing professions, comments Len Sperry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697E0-0AB1-45B1-A8B7-9CAB1A8F3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6083" y="869347"/>
            <a:ext cx="3763300" cy="5119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99" b="1" dirty="0">
                <a:solidFill>
                  <a:schemeClr val="accent1">
                    <a:lumMod val="75000"/>
                  </a:schemeClr>
                </a:solidFill>
              </a:rPr>
              <a:t>Serge Daneault asks the question whether this archetype can assist physicians. He recognizes the Wounded Healer as one who has gone through suffering and as a result of that experience becomes a source of great wisdom, healing, and inspiration for others.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7E6E0-74FC-4066-873B-D3C4592D988D}"/>
              </a:ext>
            </a:extLst>
          </p:cNvPr>
          <p:cNvSpPr/>
          <p:nvPr/>
        </p:nvSpPr>
        <p:spPr>
          <a:xfrm>
            <a:off x="3575026" y="4403995"/>
            <a:ext cx="4241057" cy="193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ea typeface="Arial Unicode MS" panose="020B0604020202020204" pitchFamily="34" charset="-128"/>
              </a:rPr>
              <a:t>Dr. Martin Lipp adds: “My wounds become my spectacles, helping me to see what I encounter with empathy and a grateful sense of privilege.</a:t>
            </a:r>
            <a:endParaRPr lang="en-US" sz="2399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6B95108-2CDF-4632-8AE4-42958EACC7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22161" y="673542"/>
            <a:ext cx="3763300" cy="3604323"/>
          </a:xfrm>
        </p:spPr>
      </p:pic>
    </p:spTree>
    <p:extLst>
      <p:ext uri="{BB962C8B-B14F-4D97-AF65-F5344CB8AC3E}">
        <p14:creationId xmlns:p14="http://schemas.microsoft.com/office/powerpoint/2010/main" val="18567609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695"/>
            <a:ext cx="4207393" cy="5332612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87603" y="1057493"/>
            <a:ext cx="1001222" cy="4743016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398E1-B0D3-4004-A298-7464DBC55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081" y="1299003"/>
            <a:ext cx="9731549" cy="3254416"/>
          </a:xfrm>
        </p:spPr>
        <p:txBody>
          <a:bodyPr>
            <a:normAutofit/>
          </a:bodyPr>
          <a:lstStyle/>
          <a:p>
            <a:r>
              <a:rPr lang="en-US" sz="5498" b="1" dirty="0">
                <a:solidFill>
                  <a:schemeClr val="tx2"/>
                </a:solidFill>
                <a:latin typeface="Papyrus" panose="03070502060502030205" pitchFamily="66" charset="0"/>
              </a:rPr>
              <a:t>Building compassion Resilience </a:t>
            </a:r>
            <a:br>
              <a:rPr lang="en-US" sz="5498" b="1" dirty="0">
                <a:solidFill>
                  <a:schemeClr val="tx2"/>
                </a:solidFill>
                <a:latin typeface="Papyrus" panose="03070502060502030205" pitchFamily="66" charset="0"/>
              </a:rPr>
            </a:br>
            <a:br>
              <a:rPr lang="en-US" sz="5498" b="1" dirty="0">
                <a:solidFill>
                  <a:schemeClr val="tx2"/>
                </a:solidFill>
                <a:latin typeface="Papyrus" panose="03070502060502030205" pitchFamily="66" charset="0"/>
              </a:rPr>
            </a:br>
            <a:r>
              <a:rPr lang="en-US" sz="5498" b="1" dirty="0">
                <a:solidFill>
                  <a:schemeClr val="tx2"/>
                </a:solidFill>
                <a:latin typeface="Papyrus" panose="03070502060502030205" pitchFamily="66" charset="0"/>
              </a:rPr>
              <a:t>Three rules by Eric Gentry</a:t>
            </a:r>
            <a:endParaRPr lang="en-US" sz="5498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23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694"/>
            <a:ext cx="9139238" cy="5332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7848" y="762694"/>
            <a:ext cx="2924556" cy="53326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1" y="753445"/>
            <a:ext cx="1001222" cy="4743016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5014" y="762694"/>
            <a:ext cx="4207393" cy="5332612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4454B-7DB7-4B69-8A99-17A4516E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" y="1299003"/>
            <a:ext cx="10349618" cy="3254416"/>
          </a:xfrm>
        </p:spPr>
        <p:txBody>
          <a:bodyPr vert="horz" lIns="91416" tIns="45708" rIns="91416" bIns="45708" rtlCol="0" anchor="ctr">
            <a:normAutofit/>
          </a:bodyPr>
          <a:lstStyle/>
          <a:p>
            <a:pPr algn="r"/>
            <a:r>
              <a:rPr lang="en-US" sz="4199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Building Compassion Resilience – Self-Care</a:t>
            </a:r>
            <a:br>
              <a:rPr lang="en-US" sz="4199" spc="-100" dirty="0"/>
            </a:br>
            <a:br>
              <a:rPr lang="en-US" sz="4199" spc="-100" dirty="0"/>
            </a:br>
            <a:r>
              <a:rPr lang="en-US" sz="4199" spc="-100" dirty="0"/>
              <a:t>1. Acknowledge: “Houston we have a problem.”</a:t>
            </a:r>
          </a:p>
        </p:txBody>
      </p:sp>
    </p:spTree>
    <p:extLst>
      <p:ext uri="{BB962C8B-B14F-4D97-AF65-F5344CB8AC3E}">
        <p14:creationId xmlns:p14="http://schemas.microsoft.com/office/powerpoint/2010/main" val="127979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C584-14F2-4870-A25B-F0BB17DC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7" y="2514600"/>
            <a:ext cx="3427411" cy="237744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2. Sharing your story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Who will listen?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03DA606-6E5E-4D09-8F36-32C21A2A3B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b="714"/>
          <a:stretch/>
        </p:blipFill>
        <p:spPr>
          <a:xfrm>
            <a:off x="3570288" y="766763"/>
            <a:ext cx="8112125" cy="53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06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762000"/>
            <a:ext cx="11276013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Papyrus" panose="03070502060502030205" pitchFamily="66" charset="0"/>
              </a:rPr>
              <a:t>Attitudes of the Host </a:t>
            </a:r>
            <a:br>
              <a:rPr lang="en-US" sz="6000" b="1" dirty="0">
                <a:latin typeface="Papyrus" panose="03070502060502030205" pitchFamily="66" charset="0"/>
              </a:rPr>
            </a:br>
            <a:r>
              <a:rPr lang="en-US" sz="6000" b="1" dirty="0">
                <a:latin typeface="Papyrus" panose="03070502060502030205" pitchFamily="66" charset="0"/>
              </a:rPr>
              <a:t>and the Stranger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535BEA-9997-41F2-A2A5-78485DF634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2103756"/>
            <a:ext cx="9296400" cy="345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694"/>
            <a:ext cx="9139238" cy="5332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7848" y="762694"/>
            <a:ext cx="2924556" cy="53326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3"/>
            <a:ext cx="12188824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2694"/>
            <a:ext cx="4641019" cy="5332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22460-B43D-4332-8A9D-171512FD8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70" y="1727643"/>
            <a:ext cx="4086173" cy="30726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3999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Self-Care is</a:t>
            </a:r>
            <a:br>
              <a:rPr lang="en-US" sz="3999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br>
              <a:rPr lang="en-US" sz="3999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sz="3999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easier than you</a:t>
            </a:r>
            <a:br>
              <a:rPr lang="en-US" sz="3999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br>
              <a:rPr lang="en-US" sz="3999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</a:br>
            <a:r>
              <a:rPr lang="en-US" sz="3999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think!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1FC97712-0729-4722-8C04-5D7D952C5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21" y="1037820"/>
            <a:ext cx="7043155" cy="5132924"/>
          </a:xfrm>
          <a:prstGeom prst="rect">
            <a:avLst/>
          </a:prstGeom>
        </p:spPr>
      </p:pic>
      <p:sp>
        <p:nvSpPr>
          <p:cNvPr id="32" name="Rectangle 2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2786" y="759647"/>
            <a:ext cx="383948" cy="532956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4287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BBC5-92CF-452A-9A24-6EDEC1E4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10895012" cy="1143000"/>
          </a:xfrm>
        </p:spPr>
        <p:txBody>
          <a:bodyPr/>
          <a:lstStyle/>
          <a:p>
            <a:r>
              <a:rPr lang="en-US" dirty="0"/>
              <a:t>3. Developing a Self-Care Practice of Relaxation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2A23-32AB-42D7-9AAE-F62EA823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 algn="ctr">
              <a:buNone/>
            </a:pPr>
            <a:r>
              <a:rPr lang="en-US" dirty="0"/>
              <a:t>What is your spiritual practice of relaxing?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9AFD6-93EA-455A-A683-5C70BA2A0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2" y="2466851"/>
            <a:ext cx="5715000" cy="40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5ACE-FD8B-4B83-B7AB-DECACB04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439401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Myth allows us to discover and tell our story</a:t>
            </a:r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7F68EE6-2862-4F67-B5BF-E80D1456B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676400"/>
            <a:ext cx="10134599" cy="5181600"/>
          </a:xfrm>
        </p:spPr>
      </p:pic>
    </p:spTree>
    <p:extLst>
      <p:ext uri="{BB962C8B-B14F-4D97-AF65-F5344CB8AC3E}">
        <p14:creationId xmlns:p14="http://schemas.microsoft.com/office/powerpoint/2010/main" val="4353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FF30-7748-45BA-BE19-308CDB04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853" y="-228600"/>
            <a:ext cx="6827972" cy="142051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Myths allow us to reflect</a:t>
            </a:r>
            <a:endParaRPr lang="en-US" sz="4800" dirty="0">
              <a:latin typeface="Papyrus" panose="03070502060502030205" pitchFamily="66" charset="0"/>
            </a:endParaRPr>
          </a:p>
        </p:txBody>
      </p:sp>
      <p:pic>
        <p:nvPicPr>
          <p:cNvPr id="8" name="Content Placeholder 7" descr="A person in a dark room&#10;&#10;Description automatically generated">
            <a:extLst>
              <a:ext uri="{FF2B5EF4-FFF2-40B4-BE49-F238E27FC236}">
                <a16:creationId xmlns:a16="http://schemas.microsoft.com/office/drawing/2014/main" id="{D6F05216-9B6C-47DB-8543-77A3651B1B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83137" y="0"/>
            <a:ext cx="4577715" cy="685800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B89AE-B881-48FD-A1E9-76597E4B7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1012" y="1752600"/>
            <a:ext cx="6627813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 fundamental core component of our busy lives is the necessity to stop and rest to ponder, reflect, and grow from our experiences.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E9D58D-1052-4F1A-AD19-373B9D20127C}"/>
              </a:ext>
            </a:extLst>
          </p:cNvPr>
          <p:cNvSpPr/>
          <p:nvPr/>
        </p:nvSpPr>
        <p:spPr>
          <a:xfrm>
            <a:off x="5559425" y="3200400"/>
            <a:ext cx="6442482" cy="3025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latin typeface="Euphemia" panose="020B0503040102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central is the reflection urge within us that Jung maintains it is one of the three psychic energies of the Soul.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Euphemia" panose="020B0503040102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39700" marR="107315" indent="220980" algn="just">
              <a:lnSpc>
                <a:spcPct val="101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BD40-71B5-4050-8911-35D31AF1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10439399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Creating a Mythology of Self-Care</a:t>
            </a:r>
          </a:p>
        </p:txBody>
      </p:sp>
      <p:pic>
        <p:nvPicPr>
          <p:cNvPr id="5" name="Content Placeholder 4" descr="A large brown dog lying on a table&#10;&#10;Description automatically generated">
            <a:extLst>
              <a:ext uri="{FF2B5EF4-FFF2-40B4-BE49-F238E27FC236}">
                <a16:creationId xmlns:a16="http://schemas.microsoft.com/office/drawing/2014/main" id="{D25DD5EB-FE63-4093-98C1-0A72DE354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 b="21185"/>
          <a:stretch/>
        </p:blipFill>
        <p:spPr>
          <a:xfrm>
            <a:off x="1293813" y="1676400"/>
            <a:ext cx="96012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1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1E91-5FBD-47CF-9D2B-B113E076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013" y="38100"/>
            <a:ext cx="4113210" cy="2438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What is Self-Care?</a:t>
            </a:r>
          </a:p>
        </p:txBody>
      </p:sp>
      <p:pic>
        <p:nvPicPr>
          <p:cNvPr id="5" name="Content Placeholder 4" descr="A picture containing person, indoor, sport, wall&#10;&#10;Description automatically generated">
            <a:extLst>
              <a:ext uri="{FF2B5EF4-FFF2-40B4-BE49-F238E27FC236}">
                <a16:creationId xmlns:a16="http://schemas.microsoft.com/office/drawing/2014/main" id="{92869C84-F5EC-4442-8312-C434AEB53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" b="-2"/>
          <a:stretch/>
        </p:blipFill>
        <p:spPr>
          <a:xfrm>
            <a:off x="836612" y="685800"/>
            <a:ext cx="6172200" cy="5486400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2A01191-224F-4F7A-8BD0-3F25D7146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0335" y="3200400"/>
            <a:ext cx="3810000" cy="15240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Self care is about being held</a:t>
            </a:r>
          </a:p>
        </p:txBody>
      </p:sp>
    </p:spTree>
    <p:extLst>
      <p:ext uri="{BB962C8B-B14F-4D97-AF65-F5344CB8AC3E}">
        <p14:creationId xmlns:p14="http://schemas.microsoft.com/office/powerpoint/2010/main" val="16106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2CF1-7CB2-47CB-A5D1-1ECBB107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013" y="685800"/>
            <a:ext cx="4722811" cy="138792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Self Care is About Caregiving </a:t>
            </a:r>
          </a:p>
        </p:txBody>
      </p:sp>
      <p:pic>
        <p:nvPicPr>
          <p:cNvPr id="5" name="Content Placeholder 4" descr="A baby elephant&#10;&#10;Description automatically generated">
            <a:extLst>
              <a:ext uri="{FF2B5EF4-FFF2-40B4-BE49-F238E27FC236}">
                <a16:creationId xmlns:a16="http://schemas.microsoft.com/office/drawing/2014/main" id="{F4F939C2-EAD2-4689-BD6E-20430510C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r="13578"/>
          <a:stretch/>
        </p:blipFill>
        <p:spPr>
          <a:xfrm>
            <a:off x="1293813" y="685800"/>
            <a:ext cx="6172200" cy="5486400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503D4E-E3F1-4676-9315-A57CF8623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412" y="2819400"/>
            <a:ext cx="3810000" cy="243840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Being a Caregiver and Allowing others to Care for us. </a:t>
            </a:r>
            <a:endParaRPr lang="en-US" sz="36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4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schemas.microsoft.com/office/2006/documentManagement/types"/>
    <ds:schemaRef ds:uri="http://www.w3.org/XML/1998/namespace"/>
    <ds:schemaRef ds:uri="4873beb7-5857-4685-be1f-d57550cc96cc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1303</Words>
  <Application>Microsoft Office PowerPoint</Application>
  <PresentationFormat>Custom</PresentationFormat>
  <Paragraphs>168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Corbel</vt:lpstr>
      <vt:lpstr>Euphemia</vt:lpstr>
      <vt:lpstr>Papyrus</vt:lpstr>
      <vt:lpstr>Times New Roman</vt:lpstr>
      <vt:lpstr>Wingdings</vt:lpstr>
      <vt:lpstr>Wingdings 2</vt:lpstr>
      <vt:lpstr>Serenity 16x9</vt:lpstr>
      <vt:lpstr>Frame</vt:lpstr>
      <vt:lpstr>Serenity 16x9</vt:lpstr>
      <vt:lpstr>   Who Hugs the Hugger? A Mythology of Self-Care</vt:lpstr>
      <vt:lpstr>So what is it about myth?</vt:lpstr>
      <vt:lpstr>Where does myth take us?</vt:lpstr>
      <vt:lpstr>Myths Take us on a Journey</vt:lpstr>
      <vt:lpstr>Myth allows us to discover and tell our story</vt:lpstr>
      <vt:lpstr>Myths allow us to reflect</vt:lpstr>
      <vt:lpstr>Creating a Mythology of Self-Care</vt:lpstr>
      <vt:lpstr>What is Self-Care?</vt:lpstr>
      <vt:lpstr>Self Care is About Caregiving </vt:lpstr>
      <vt:lpstr>The Caregiver is an essential archetype in human life.  None of us would be alive if no one cared for us as a child, and life without mutual giving is joyless.    Carol S. Pearson, Author of Awakening the Heroes Within: 12 Archetypes to Find Ourselves and Transform Our World.   </vt:lpstr>
      <vt:lpstr>Who are the Caregivers?</vt:lpstr>
      <vt:lpstr>CAREGIVER STRENGTHS</vt:lpstr>
      <vt:lpstr>The Caregiver Archetype</vt:lpstr>
      <vt:lpstr>PowerPoint Presentation</vt:lpstr>
      <vt:lpstr>PowerPoint Presentation</vt:lpstr>
      <vt:lpstr>CAREGIVER    PITFALLS</vt:lpstr>
      <vt:lpstr>  Martyrdom,   </vt:lpstr>
      <vt:lpstr>Holding back difficult news or tough feedback </vt:lpstr>
      <vt:lpstr>What is Compassion Fatigue?</vt:lpstr>
      <vt:lpstr>Understanding Compassion Fatigue   Do you have trouble in asking for help?</vt:lpstr>
      <vt:lpstr>PowerPoint Presentation</vt:lpstr>
      <vt:lpstr>Another form of fatigue is called burnout. Maslach (1982) with Goldberg (1998) and Leiter (2003) agree that burnout can be defined “as a psychological syndrome of emotional exhaustion, depersonalization, and reduced personal accomplishment</vt:lpstr>
      <vt:lpstr>Digging around one’s roots</vt:lpstr>
      <vt:lpstr>Self Care is about listening to One’s Soul  </vt:lpstr>
      <vt:lpstr>   Self Care is about being Hospitable  The Mythology of Hospitality has Ancient Roots </vt:lpstr>
      <vt:lpstr>Your Guest is Truly A God from Sanskrit Adage</vt:lpstr>
      <vt:lpstr>Hospitality as a right practiced in Ancient Greece.   As prerequisite for Social Standing</vt:lpstr>
      <vt:lpstr>Huston Smith quoting a teaching from the Kabala  “Every Time a person walks down a street, Choirs of Angles go before each person singing:         </vt:lpstr>
      <vt:lpstr>3. Strangers appear in the Hebrew Scriptures</vt:lpstr>
      <vt:lpstr>In Roman Literature Ovid tells the Story  of Baucus and Philemon</vt:lpstr>
      <vt:lpstr>PowerPoint Presentation</vt:lpstr>
      <vt:lpstr> Jesus At Simon’s House</vt:lpstr>
      <vt:lpstr>PowerPoint Presentation</vt:lpstr>
      <vt:lpstr>The first attitude of Hospitality    Creating Space to respond  to one in need to welcome the stranger.</vt:lpstr>
      <vt:lpstr>The Second Attitude of Hospitality   Creating space to LISTEN to the story of the one in need.  </vt:lpstr>
      <vt:lpstr>PowerPoint Presentation</vt:lpstr>
      <vt:lpstr>Chinese Symbol of Active Listening</vt:lpstr>
      <vt:lpstr>The Third Attitude of Hospitality   Creating Space to listen to the  Wisdom gleaned from your experience </vt:lpstr>
      <vt:lpstr>Self care is about learning that we are wounded healers. </vt:lpstr>
      <vt:lpstr>So when we hurt</vt:lpstr>
      <vt:lpstr>Recently the term “wounded healer” has been used synonymously with burnout or impairment of caregivers in the healing professions, comments Len Sperry</vt:lpstr>
      <vt:lpstr>Building compassion Resilience   Three rules by Eric Gentry</vt:lpstr>
      <vt:lpstr>Building Compassion Resilience – Self-Care  1. Acknowledge: “Houston we have a problem.”</vt:lpstr>
      <vt:lpstr>2. Sharing your story  Who will listen?</vt:lpstr>
      <vt:lpstr>Attitudes of the Host  and the Stranger</vt:lpstr>
      <vt:lpstr>Self-Care is  easier than you   think!</vt:lpstr>
      <vt:lpstr>3. Developing a Self-Care Practice of Relaxation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Hugs the Hugger? A Mythology of Self-Care</dc:title>
  <dc:creator>Edward Smink</dc:creator>
  <cp:lastModifiedBy>Edward Smink</cp:lastModifiedBy>
  <cp:revision>3</cp:revision>
  <dcterms:created xsi:type="dcterms:W3CDTF">2019-08-03T03:37:25Z</dcterms:created>
  <dcterms:modified xsi:type="dcterms:W3CDTF">2019-08-03T12:04:18Z</dcterms:modified>
</cp:coreProperties>
</file>