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4" r:id="rId5"/>
    <p:sldId id="259" r:id="rId6"/>
    <p:sldId id="260" r:id="rId7"/>
    <p:sldId id="273" r:id="rId8"/>
    <p:sldId id="261" r:id="rId9"/>
    <p:sldId id="274" r:id="rId10"/>
    <p:sldId id="265" r:id="rId11"/>
    <p:sldId id="266" r:id="rId12"/>
    <p:sldId id="267" r:id="rId13"/>
    <p:sldId id="268" r:id="rId14"/>
    <p:sldId id="269" r:id="rId15"/>
    <p:sldId id="275" r:id="rId16"/>
    <p:sldId id="270" r:id="rId17"/>
    <p:sldId id="271" r:id="rId18"/>
    <p:sldId id="272" r:id="rId19"/>
    <p:sldId id="26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0" d="100"/>
          <a:sy n="40" d="100"/>
        </p:scale>
        <p:origin x="44"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8/1/2019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8/1/2019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dnachick113@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F66B3F-9302-4B13-922B-48B3799268B3}"/>
              </a:ext>
            </a:extLst>
          </p:cNvPr>
          <p:cNvPicPr>
            <a:picLocks noChangeAspect="1"/>
          </p:cNvPicPr>
          <p:nvPr/>
        </p:nvPicPr>
        <p:blipFill rotWithShape="1">
          <a:blip r:embed="rId2"/>
          <a:srcRect l="9091" t="10880" r="-1" b="17470"/>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94908D04-856F-40E2-9A1D-64CE44C53F61}"/>
              </a:ext>
            </a:extLst>
          </p:cNvPr>
          <p:cNvSpPr>
            <a:spLocks noGrp="1"/>
          </p:cNvSpPr>
          <p:nvPr>
            <p:ph type="ctrTitle"/>
          </p:nvPr>
        </p:nvSpPr>
        <p:spPr>
          <a:xfrm>
            <a:off x="5161280" y="1678665"/>
            <a:ext cx="4409439" cy="2372168"/>
          </a:xfrm>
        </p:spPr>
        <p:txBody>
          <a:bodyPr>
            <a:normAutofit fontScale="90000"/>
          </a:bodyPr>
          <a:lstStyle/>
          <a:p>
            <a:pPr>
              <a:lnSpc>
                <a:spcPct val="90000"/>
              </a:lnSpc>
            </a:pPr>
            <a:r>
              <a:rPr lang="en-US" sz="3200" dirty="0"/>
              <a:t>Embracing the Beauty of the Feminine: Lessons for Medicine and its Healers from the Myth of Psyche and Eros</a:t>
            </a:r>
          </a:p>
        </p:txBody>
      </p:sp>
      <p:sp>
        <p:nvSpPr>
          <p:cNvPr id="3" name="Subtitle 2">
            <a:extLst>
              <a:ext uri="{FF2B5EF4-FFF2-40B4-BE49-F238E27FC236}">
                <a16:creationId xmlns:a16="http://schemas.microsoft.com/office/drawing/2014/main" id="{BC63282E-7910-4546-B65C-3062EC4D9CA9}"/>
              </a:ext>
            </a:extLst>
          </p:cNvPr>
          <p:cNvSpPr>
            <a:spLocks noGrp="1"/>
          </p:cNvSpPr>
          <p:nvPr>
            <p:ph type="subTitle" idx="1"/>
          </p:nvPr>
        </p:nvSpPr>
        <p:spPr>
          <a:xfrm>
            <a:off x="5677279" y="4284513"/>
            <a:ext cx="3893440" cy="1096899"/>
          </a:xfrm>
        </p:spPr>
        <p:txBody>
          <a:bodyPr>
            <a:normAutofit/>
          </a:bodyPr>
          <a:lstStyle/>
          <a:p>
            <a:r>
              <a:rPr lang="en-US" sz="2000" dirty="0"/>
              <a:t>Amy Lawson, MA, MD</a:t>
            </a:r>
          </a:p>
          <a:p>
            <a:r>
              <a:rPr lang="en-US" sz="2000" dirty="0"/>
              <a:t>August 3, 2019</a:t>
            </a:r>
          </a:p>
        </p:txBody>
      </p:sp>
    </p:spTree>
    <p:extLst>
      <p:ext uri="{BB962C8B-B14F-4D97-AF65-F5344CB8AC3E}">
        <p14:creationId xmlns:p14="http://schemas.microsoft.com/office/powerpoint/2010/main" val="970980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CEA5-947E-41C5-A121-16190FAC4CA2}"/>
              </a:ext>
            </a:extLst>
          </p:cNvPr>
          <p:cNvSpPr>
            <a:spLocks noGrp="1"/>
          </p:cNvSpPr>
          <p:nvPr>
            <p:ph type="title"/>
          </p:nvPr>
        </p:nvSpPr>
        <p:spPr>
          <a:xfrm>
            <a:off x="5536734" y="609600"/>
            <a:ext cx="3737268" cy="1320800"/>
          </a:xfrm>
        </p:spPr>
        <p:txBody>
          <a:bodyPr>
            <a:normAutofit/>
          </a:bodyPr>
          <a:lstStyle/>
          <a:p>
            <a:r>
              <a:rPr lang="en-US" dirty="0"/>
              <a:t>Eros as medicine</a:t>
            </a:r>
          </a:p>
        </p:txBody>
      </p:sp>
      <p:sp>
        <p:nvSpPr>
          <p:cNvPr id="9" name="Content Placeholder 8">
            <a:extLst>
              <a:ext uri="{FF2B5EF4-FFF2-40B4-BE49-F238E27FC236}">
                <a16:creationId xmlns:a16="http://schemas.microsoft.com/office/drawing/2014/main" id="{AD212A8F-97AC-4B28-ACBA-4A701CC527C5}"/>
              </a:ext>
            </a:extLst>
          </p:cNvPr>
          <p:cNvSpPr>
            <a:spLocks noGrp="1"/>
          </p:cNvSpPr>
          <p:nvPr>
            <p:ph idx="1"/>
          </p:nvPr>
        </p:nvSpPr>
        <p:spPr>
          <a:xfrm>
            <a:off x="4638675" y="1930399"/>
            <a:ext cx="5572125" cy="4110963"/>
          </a:xfrm>
        </p:spPr>
        <p:txBody>
          <a:bodyPr>
            <a:normAutofit/>
          </a:bodyPr>
          <a:lstStyle/>
          <a:p>
            <a:pPr>
              <a:lnSpc>
                <a:spcPct val="90000"/>
              </a:lnSpc>
            </a:pPr>
            <a:r>
              <a:rPr lang="en-US" sz="2400" dirty="0"/>
              <a:t>Requires us to do its bidding on its terms</a:t>
            </a:r>
          </a:p>
          <a:p>
            <a:pPr>
              <a:lnSpc>
                <a:spcPct val="90000"/>
              </a:lnSpc>
            </a:pPr>
            <a:r>
              <a:rPr lang="en-US" sz="2400" dirty="0"/>
              <a:t>We submit to its domination, unquestioningly following its rules, allowing ourselves to be blinded by love and good intentions, choosing to remain unconscious, just like Psyche</a:t>
            </a:r>
          </a:p>
          <a:p>
            <a:pPr>
              <a:lnSpc>
                <a:spcPct val="90000"/>
              </a:lnSpc>
            </a:pPr>
            <a:r>
              <a:rPr lang="en-US" sz="2400" dirty="0"/>
              <a:t>Parallels with medical training</a:t>
            </a:r>
          </a:p>
        </p:txBody>
      </p:sp>
      <p:pic>
        <p:nvPicPr>
          <p:cNvPr id="7" name="Content Placeholder 3">
            <a:extLst>
              <a:ext uri="{FF2B5EF4-FFF2-40B4-BE49-F238E27FC236}">
                <a16:creationId xmlns:a16="http://schemas.microsoft.com/office/drawing/2014/main" id="{3FEF699F-2B0F-4032-83BD-AF9D3C679E6A}"/>
              </a:ext>
            </a:extLst>
          </p:cNvPr>
          <p:cNvPicPr>
            <a:picLocks noChangeAspect="1"/>
          </p:cNvPicPr>
          <p:nvPr/>
        </p:nvPicPr>
        <p:blipFill rotWithShape="1">
          <a:blip r:embed="rId2"/>
          <a:srcRect l="15678" r="5655"/>
          <a:stretch/>
        </p:blipFill>
        <p:spPr>
          <a:xfrm>
            <a:off x="20" y="-1"/>
            <a:ext cx="477518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4" name="Isosceles Triangle 1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58496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5A6DD-87A7-4E73-AC00-89B36646DF16}"/>
              </a:ext>
            </a:extLst>
          </p:cNvPr>
          <p:cNvSpPr>
            <a:spLocks noGrp="1"/>
          </p:cNvSpPr>
          <p:nvPr>
            <p:ph type="title"/>
          </p:nvPr>
        </p:nvSpPr>
        <p:spPr>
          <a:xfrm>
            <a:off x="2849562" y="609600"/>
            <a:ext cx="6424440" cy="1320800"/>
          </a:xfrm>
        </p:spPr>
        <p:txBody>
          <a:bodyPr>
            <a:normAutofit/>
          </a:bodyPr>
          <a:lstStyle/>
          <a:p>
            <a:r>
              <a:rPr lang="en-US" sz="4400" dirty="0"/>
              <a:t>Aphrodite</a:t>
            </a:r>
          </a:p>
        </p:txBody>
      </p:sp>
      <p:pic>
        <p:nvPicPr>
          <p:cNvPr id="4" name="Picture 3">
            <a:extLst>
              <a:ext uri="{FF2B5EF4-FFF2-40B4-BE49-F238E27FC236}">
                <a16:creationId xmlns:a16="http://schemas.microsoft.com/office/drawing/2014/main" id="{44A3080A-B536-4FD0-B457-2F9510346B0E}"/>
              </a:ext>
            </a:extLst>
          </p:cNvPr>
          <p:cNvPicPr>
            <a:picLocks noChangeAspect="1"/>
          </p:cNvPicPr>
          <p:nvPr/>
        </p:nvPicPr>
        <p:blipFill rotWithShape="1">
          <a:blip r:embed="rId2"/>
          <a:srcRect l="43255" r="4363" b="-2"/>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5F664F0-98BA-4BB4-8C35-3650F24BD5AF}"/>
              </a:ext>
            </a:extLst>
          </p:cNvPr>
          <p:cNvSpPr>
            <a:spLocks noGrp="1"/>
          </p:cNvSpPr>
          <p:nvPr>
            <p:ph idx="1"/>
          </p:nvPr>
        </p:nvSpPr>
        <p:spPr>
          <a:xfrm>
            <a:off x="2849562" y="1930400"/>
            <a:ext cx="6424440" cy="3880773"/>
          </a:xfrm>
        </p:spPr>
        <p:txBody>
          <a:bodyPr>
            <a:normAutofit lnSpcReduction="10000"/>
          </a:bodyPr>
          <a:lstStyle/>
          <a:p>
            <a:r>
              <a:rPr lang="en-US" sz="2400" dirty="0"/>
              <a:t>“Psyche finally goes to Aphrodite’s altar, for it is almost always the case that whatever has wounded you will also be instrumental in your healing.” (Robert Johnson, </a:t>
            </a:r>
            <a:r>
              <a:rPr lang="en-US" sz="2400" i="1" dirty="0"/>
              <a:t>She</a:t>
            </a:r>
            <a:r>
              <a:rPr lang="en-US" sz="2400" dirty="0"/>
              <a:t>)</a:t>
            </a:r>
          </a:p>
          <a:p>
            <a:pPr lvl="1"/>
            <a:r>
              <a:rPr lang="en-US" sz="2200" dirty="0"/>
              <a:t>For Psyche, a negative mother or anima figure</a:t>
            </a:r>
          </a:p>
          <a:p>
            <a:r>
              <a:rPr lang="en-US" sz="2400" dirty="0"/>
              <a:t>Aphrodite assigns four tasks that lead toward transformation of the feminine and reunion with Eros</a:t>
            </a:r>
          </a:p>
          <a:p>
            <a:pPr marL="457200" lvl="1" indent="0">
              <a:buNone/>
            </a:pPr>
            <a:endParaRPr lang="en-US" sz="2000" dirty="0"/>
          </a:p>
          <a:p>
            <a:endParaRPr lang="en-US" dirty="0"/>
          </a:p>
        </p:txBody>
      </p:sp>
    </p:spTree>
    <p:extLst>
      <p:ext uri="{BB962C8B-B14F-4D97-AF65-F5344CB8AC3E}">
        <p14:creationId xmlns:p14="http://schemas.microsoft.com/office/powerpoint/2010/main" val="2870067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5A6DD-87A7-4E73-AC00-89B36646DF16}"/>
              </a:ext>
            </a:extLst>
          </p:cNvPr>
          <p:cNvSpPr>
            <a:spLocks noGrp="1"/>
          </p:cNvSpPr>
          <p:nvPr>
            <p:ph type="title"/>
          </p:nvPr>
        </p:nvSpPr>
        <p:spPr>
          <a:xfrm>
            <a:off x="2585402" y="419900"/>
            <a:ext cx="6424440" cy="1320800"/>
          </a:xfrm>
        </p:spPr>
        <p:txBody>
          <a:bodyPr>
            <a:noAutofit/>
          </a:bodyPr>
          <a:lstStyle/>
          <a:p>
            <a:pPr>
              <a:lnSpc>
                <a:spcPct val="90000"/>
              </a:lnSpc>
            </a:pPr>
            <a:r>
              <a:rPr lang="en-US" sz="3200" dirty="0"/>
              <a:t>Doctors have been wounded by Aphrodite’s principles, but she can help us transform</a:t>
            </a:r>
          </a:p>
        </p:txBody>
      </p:sp>
      <p:pic>
        <p:nvPicPr>
          <p:cNvPr id="4" name="Picture 3">
            <a:extLst>
              <a:ext uri="{FF2B5EF4-FFF2-40B4-BE49-F238E27FC236}">
                <a16:creationId xmlns:a16="http://schemas.microsoft.com/office/drawing/2014/main" id="{44A3080A-B536-4FD0-B457-2F9510346B0E}"/>
              </a:ext>
            </a:extLst>
          </p:cNvPr>
          <p:cNvPicPr>
            <a:picLocks noChangeAspect="1"/>
          </p:cNvPicPr>
          <p:nvPr/>
        </p:nvPicPr>
        <p:blipFill rotWithShape="1">
          <a:blip r:embed="rId2"/>
          <a:srcRect l="43255" r="4363" b="-2"/>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 name="Isosceles Triangle 13">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5F664F0-98BA-4BB4-8C35-3650F24BD5AF}"/>
              </a:ext>
            </a:extLst>
          </p:cNvPr>
          <p:cNvSpPr>
            <a:spLocks noGrp="1"/>
          </p:cNvSpPr>
          <p:nvPr>
            <p:ph idx="1"/>
          </p:nvPr>
        </p:nvSpPr>
        <p:spPr>
          <a:xfrm>
            <a:off x="2336800" y="2160589"/>
            <a:ext cx="7498080" cy="3880773"/>
          </a:xfrm>
        </p:spPr>
        <p:txBody>
          <a:bodyPr>
            <a:normAutofit fontScale="85000" lnSpcReduction="20000"/>
          </a:bodyPr>
          <a:lstStyle/>
          <a:p>
            <a:r>
              <a:rPr lang="en-US" sz="3300" dirty="0"/>
              <a:t>Goddess of beauty, but also of:</a:t>
            </a:r>
          </a:p>
          <a:p>
            <a:pPr lvl="1"/>
            <a:r>
              <a:rPr lang="en-US" sz="2800" dirty="0"/>
              <a:t>Fertility</a:t>
            </a:r>
          </a:p>
          <a:p>
            <a:pPr lvl="2"/>
            <a:r>
              <a:rPr lang="en-US" sz="2600" dirty="0"/>
              <a:t>Searching for a fruitful life</a:t>
            </a:r>
          </a:p>
          <a:p>
            <a:pPr lvl="1"/>
            <a:r>
              <a:rPr lang="en-US" sz="2800" dirty="0"/>
              <a:t>Desire/pleasure</a:t>
            </a:r>
          </a:p>
          <a:p>
            <a:pPr lvl="2"/>
            <a:r>
              <a:rPr lang="en-US" sz="2600" dirty="0"/>
              <a:t>Taking pleasure in the profession</a:t>
            </a:r>
          </a:p>
          <a:p>
            <a:pPr lvl="1"/>
            <a:r>
              <a:rPr lang="en-US" sz="2800" dirty="0"/>
              <a:t>Embodied emotional experience</a:t>
            </a:r>
          </a:p>
          <a:p>
            <a:pPr lvl="2"/>
            <a:r>
              <a:rPr lang="en-US" sz="2600" dirty="0"/>
              <a:t>Reconnecting body and mind</a:t>
            </a:r>
          </a:p>
          <a:p>
            <a:pPr lvl="1"/>
            <a:r>
              <a:rPr lang="en-US" sz="2800" dirty="0"/>
              <a:t>Connection, union between opposites</a:t>
            </a:r>
          </a:p>
          <a:p>
            <a:pPr lvl="2"/>
            <a:r>
              <a:rPr lang="en-US" sz="2600" dirty="0"/>
              <a:t>Reuniting feminine and masculine in medicine</a:t>
            </a:r>
          </a:p>
          <a:p>
            <a:pPr lvl="2"/>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2582874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E7F1-41C3-4E8C-BB5A-82B06FA00017}"/>
              </a:ext>
            </a:extLst>
          </p:cNvPr>
          <p:cNvSpPr>
            <a:spLocks noGrp="1"/>
          </p:cNvSpPr>
          <p:nvPr>
            <p:ph type="title"/>
          </p:nvPr>
        </p:nvSpPr>
        <p:spPr>
          <a:xfrm>
            <a:off x="707814" y="386427"/>
            <a:ext cx="8596668" cy="1320800"/>
          </a:xfrm>
        </p:spPr>
        <p:txBody>
          <a:bodyPr/>
          <a:lstStyle/>
          <a:p>
            <a:r>
              <a:rPr lang="en-US" dirty="0"/>
              <a:t>Psyche’s fourth labor: Retrieve beauty ointment from the underworld</a:t>
            </a:r>
          </a:p>
        </p:txBody>
      </p:sp>
      <p:pic>
        <p:nvPicPr>
          <p:cNvPr id="4" name="Content Placeholder 3">
            <a:extLst>
              <a:ext uri="{FF2B5EF4-FFF2-40B4-BE49-F238E27FC236}">
                <a16:creationId xmlns:a16="http://schemas.microsoft.com/office/drawing/2014/main" id="{99B9D0DB-79EC-4464-94BB-20CD2C3D66B2}"/>
              </a:ext>
            </a:extLst>
          </p:cNvPr>
          <p:cNvPicPr>
            <a:picLocks noGrp="1" noChangeAspect="1"/>
          </p:cNvPicPr>
          <p:nvPr>
            <p:ph sz="half" idx="1"/>
          </p:nvPr>
        </p:nvPicPr>
        <p:blipFill>
          <a:blip r:embed="rId2"/>
          <a:stretch>
            <a:fillRect/>
          </a:stretch>
        </p:blipFill>
        <p:spPr>
          <a:xfrm>
            <a:off x="216716" y="1930400"/>
            <a:ext cx="3521653" cy="4663440"/>
          </a:xfrm>
          <a:prstGeom prst="rect">
            <a:avLst/>
          </a:prstGeom>
        </p:spPr>
      </p:pic>
      <p:sp>
        <p:nvSpPr>
          <p:cNvPr id="5" name="Content Placeholder 4">
            <a:extLst>
              <a:ext uri="{FF2B5EF4-FFF2-40B4-BE49-F238E27FC236}">
                <a16:creationId xmlns:a16="http://schemas.microsoft.com/office/drawing/2014/main" id="{13ACFC3E-DA2A-46EF-BE34-62B75DE5E990}"/>
              </a:ext>
            </a:extLst>
          </p:cNvPr>
          <p:cNvSpPr>
            <a:spLocks noGrp="1"/>
          </p:cNvSpPr>
          <p:nvPr>
            <p:ph sz="half" idx="2"/>
          </p:nvPr>
        </p:nvSpPr>
        <p:spPr>
          <a:xfrm>
            <a:off x="4198986" y="1930400"/>
            <a:ext cx="5554613" cy="3880773"/>
          </a:xfrm>
        </p:spPr>
        <p:txBody>
          <a:bodyPr>
            <a:normAutofit fontScale="92500" lnSpcReduction="10000"/>
          </a:bodyPr>
          <a:lstStyle/>
          <a:p>
            <a:r>
              <a:rPr lang="en-US" sz="2800" dirty="0"/>
              <a:t>The tower’s advice:</a:t>
            </a:r>
          </a:p>
          <a:p>
            <a:pPr lvl="1"/>
            <a:r>
              <a:rPr lang="en-US" sz="2400" dirty="0"/>
              <a:t>Bring 2 coins and 2 cakes</a:t>
            </a:r>
          </a:p>
          <a:p>
            <a:pPr lvl="1"/>
            <a:r>
              <a:rPr lang="en-US" sz="2400" dirty="0"/>
              <a:t>Refuse help to those who ask in order to conserve energy</a:t>
            </a:r>
          </a:p>
          <a:p>
            <a:pPr lvl="1"/>
            <a:r>
              <a:rPr lang="en-US" sz="2400" dirty="0"/>
              <a:t>Don’t feast with Persephone</a:t>
            </a:r>
          </a:p>
          <a:p>
            <a:pPr lvl="1"/>
            <a:r>
              <a:rPr lang="en-US" sz="2400" dirty="0"/>
              <a:t>Don’t open the ointment</a:t>
            </a:r>
          </a:p>
          <a:p>
            <a:r>
              <a:rPr lang="en-US" sz="2800" dirty="0"/>
              <a:t>Parallels with medicine</a:t>
            </a:r>
          </a:p>
          <a:p>
            <a:pPr lvl="1"/>
            <a:r>
              <a:rPr lang="en-US" sz="2400" dirty="0"/>
              <a:t>Learn to say no</a:t>
            </a:r>
          </a:p>
          <a:p>
            <a:pPr lvl="1"/>
            <a:r>
              <a:rPr lang="en-US" sz="2400" dirty="0"/>
              <a:t>Prepare and protect ourselves</a:t>
            </a:r>
          </a:p>
        </p:txBody>
      </p:sp>
    </p:spTree>
    <p:extLst>
      <p:ext uri="{BB962C8B-B14F-4D97-AF65-F5344CB8AC3E}">
        <p14:creationId xmlns:p14="http://schemas.microsoft.com/office/powerpoint/2010/main" val="2825325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F5652-5D1F-4ADB-AC41-593662915A11}"/>
              </a:ext>
            </a:extLst>
          </p:cNvPr>
          <p:cNvSpPr>
            <a:spLocks noGrp="1"/>
          </p:cNvSpPr>
          <p:nvPr>
            <p:ph type="title"/>
          </p:nvPr>
        </p:nvSpPr>
        <p:spPr>
          <a:xfrm>
            <a:off x="2849562" y="609600"/>
            <a:ext cx="6424440" cy="1320800"/>
          </a:xfrm>
        </p:spPr>
        <p:txBody>
          <a:bodyPr>
            <a:normAutofit fontScale="90000"/>
          </a:bodyPr>
          <a:lstStyle/>
          <a:p>
            <a:pPr>
              <a:lnSpc>
                <a:spcPct val="90000"/>
              </a:lnSpc>
            </a:pPr>
            <a:r>
              <a:rPr lang="en-US" sz="3200" dirty="0"/>
              <a:t>Persephone’s beauty ointment:</a:t>
            </a:r>
            <a:br>
              <a:rPr lang="en-US" sz="3200" dirty="0"/>
            </a:br>
            <a:r>
              <a:rPr lang="en-US" sz="3200" dirty="0"/>
              <a:t>Interpretations of Psyche’s “failure”</a:t>
            </a:r>
          </a:p>
        </p:txBody>
      </p:sp>
      <p:pic>
        <p:nvPicPr>
          <p:cNvPr id="4" name="Picture 3">
            <a:extLst>
              <a:ext uri="{FF2B5EF4-FFF2-40B4-BE49-F238E27FC236}">
                <a16:creationId xmlns:a16="http://schemas.microsoft.com/office/drawing/2014/main" id="{4F09C45D-7A45-4152-907B-C1971B69B44E}"/>
              </a:ext>
            </a:extLst>
          </p:cNvPr>
          <p:cNvPicPr>
            <a:picLocks noChangeAspect="1"/>
          </p:cNvPicPr>
          <p:nvPr/>
        </p:nvPicPr>
        <p:blipFill rotWithShape="1">
          <a:blip r:embed="rId2"/>
          <a:srcRect l="49810" r="4233" b="9090"/>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4D75818-2612-45AE-83DA-1AA46D7BA07D}"/>
              </a:ext>
            </a:extLst>
          </p:cNvPr>
          <p:cNvSpPr>
            <a:spLocks noGrp="1"/>
          </p:cNvSpPr>
          <p:nvPr>
            <p:ph idx="1"/>
          </p:nvPr>
        </p:nvSpPr>
        <p:spPr>
          <a:xfrm>
            <a:off x="2479040" y="1788161"/>
            <a:ext cx="7142480" cy="4815840"/>
          </a:xfrm>
        </p:spPr>
        <p:txBody>
          <a:bodyPr>
            <a:normAutofit/>
          </a:bodyPr>
          <a:lstStyle/>
          <a:p>
            <a:pPr>
              <a:lnSpc>
                <a:spcPct val="90000"/>
              </a:lnSpc>
            </a:pPr>
            <a:endParaRPr lang="en-US" sz="2000" dirty="0"/>
          </a:p>
        </p:txBody>
      </p:sp>
    </p:spTree>
    <p:extLst>
      <p:ext uri="{BB962C8B-B14F-4D97-AF65-F5344CB8AC3E}">
        <p14:creationId xmlns:p14="http://schemas.microsoft.com/office/powerpoint/2010/main" val="86881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F5652-5D1F-4ADB-AC41-593662915A11}"/>
              </a:ext>
            </a:extLst>
          </p:cNvPr>
          <p:cNvSpPr>
            <a:spLocks noGrp="1"/>
          </p:cNvSpPr>
          <p:nvPr>
            <p:ph type="title"/>
          </p:nvPr>
        </p:nvSpPr>
        <p:spPr>
          <a:xfrm>
            <a:off x="2849562" y="609600"/>
            <a:ext cx="6424440" cy="1320800"/>
          </a:xfrm>
        </p:spPr>
        <p:txBody>
          <a:bodyPr>
            <a:normAutofit/>
          </a:bodyPr>
          <a:lstStyle/>
          <a:p>
            <a:pPr>
              <a:lnSpc>
                <a:spcPct val="90000"/>
              </a:lnSpc>
            </a:pPr>
            <a:r>
              <a:rPr lang="en-US" sz="3200" dirty="0"/>
              <a:t>Persephone’s beauty ointment:</a:t>
            </a:r>
            <a:br>
              <a:rPr lang="en-US" sz="3200" dirty="0"/>
            </a:br>
            <a:r>
              <a:rPr lang="en-US" sz="3200" dirty="0"/>
              <a:t>Psyche’s “failure”</a:t>
            </a:r>
          </a:p>
        </p:txBody>
      </p:sp>
      <p:pic>
        <p:nvPicPr>
          <p:cNvPr id="4" name="Picture 3">
            <a:extLst>
              <a:ext uri="{FF2B5EF4-FFF2-40B4-BE49-F238E27FC236}">
                <a16:creationId xmlns:a16="http://schemas.microsoft.com/office/drawing/2014/main" id="{4F09C45D-7A45-4152-907B-C1971B69B44E}"/>
              </a:ext>
            </a:extLst>
          </p:cNvPr>
          <p:cNvPicPr>
            <a:picLocks noChangeAspect="1"/>
          </p:cNvPicPr>
          <p:nvPr/>
        </p:nvPicPr>
        <p:blipFill rotWithShape="1">
          <a:blip r:embed="rId2"/>
          <a:srcRect l="49810" r="4233" b="9090"/>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4D75818-2612-45AE-83DA-1AA46D7BA07D}"/>
              </a:ext>
            </a:extLst>
          </p:cNvPr>
          <p:cNvSpPr>
            <a:spLocks noGrp="1"/>
          </p:cNvSpPr>
          <p:nvPr>
            <p:ph idx="1"/>
          </p:nvPr>
        </p:nvSpPr>
        <p:spPr>
          <a:xfrm>
            <a:off x="2479040" y="1788161"/>
            <a:ext cx="7142480" cy="4815840"/>
          </a:xfrm>
        </p:spPr>
        <p:txBody>
          <a:bodyPr>
            <a:normAutofit/>
          </a:bodyPr>
          <a:lstStyle/>
          <a:p>
            <a:pPr>
              <a:lnSpc>
                <a:spcPct val="90000"/>
              </a:lnSpc>
            </a:pPr>
            <a:r>
              <a:rPr lang="en-US" sz="2400" dirty="0"/>
              <a:t>Psyche’s surrender to temptation is a necessary sacrifice in service of rebirth as a more mature woman</a:t>
            </a:r>
          </a:p>
          <a:p>
            <a:pPr lvl="1">
              <a:lnSpc>
                <a:spcPct val="90000"/>
              </a:lnSpc>
            </a:pPr>
            <a:r>
              <a:rPr lang="en-US" sz="2000" dirty="0"/>
              <a:t>“By preferring beauty to knowledge, she reunites herself, rather, with the feminine in her nature. . . It no longer consists in the self-contained beauty of a young girl who sees nothing beside herself. . . It is the beauty of a woman in love, who wishes to be beautiful for the beloved, for Eros, and for no one else.”</a:t>
            </a:r>
          </a:p>
        </p:txBody>
      </p:sp>
    </p:spTree>
    <p:extLst>
      <p:ext uri="{BB962C8B-B14F-4D97-AF65-F5344CB8AC3E}">
        <p14:creationId xmlns:p14="http://schemas.microsoft.com/office/powerpoint/2010/main" val="2388686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A9E7-BCFC-471E-A0E1-6B638559F612}"/>
              </a:ext>
            </a:extLst>
          </p:cNvPr>
          <p:cNvSpPr>
            <a:spLocks noGrp="1"/>
          </p:cNvSpPr>
          <p:nvPr>
            <p:ph type="title"/>
          </p:nvPr>
        </p:nvSpPr>
        <p:spPr/>
        <p:txBody>
          <a:bodyPr>
            <a:normAutofit fontScale="90000"/>
          </a:bodyPr>
          <a:lstStyle/>
          <a:p>
            <a:r>
              <a:rPr lang="en-US" dirty="0"/>
              <a:t>What does it mean for doctors to emulate Psyche’s sacrifice of knowledge for beauty?</a:t>
            </a:r>
          </a:p>
        </p:txBody>
      </p:sp>
      <p:sp>
        <p:nvSpPr>
          <p:cNvPr id="3" name="Content Placeholder 2">
            <a:extLst>
              <a:ext uri="{FF2B5EF4-FFF2-40B4-BE49-F238E27FC236}">
                <a16:creationId xmlns:a16="http://schemas.microsoft.com/office/drawing/2014/main" id="{63712F39-9D17-4B76-B525-F401768788C0}"/>
              </a:ext>
            </a:extLst>
          </p:cNvPr>
          <p:cNvSpPr>
            <a:spLocks noGrp="1"/>
          </p:cNvSpPr>
          <p:nvPr>
            <p:ph idx="1"/>
          </p:nvPr>
        </p:nvSpPr>
        <p:spPr/>
        <p:txBody>
          <a:bodyPr>
            <a:normAutofit/>
          </a:bodyPr>
          <a:lstStyle/>
          <a:p>
            <a:r>
              <a:rPr lang="en-US" sz="2400" dirty="0"/>
              <a:t>Stop longing for “correct” answers, foolproof algorithms, one-size-fits-all medicine</a:t>
            </a:r>
          </a:p>
          <a:p>
            <a:r>
              <a:rPr lang="en-US" sz="2400" dirty="0"/>
              <a:t>See the beauty and individuality and independence of our patients</a:t>
            </a:r>
          </a:p>
          <a:p>
            <a:r>
              <a:rPr lang="en-US" sz="2400" dirty="0"/>
              <a:t>Surrender to love and connection and beauty in medicine</a:t>
            </a:r>
          </a:p>
        </p:txBody>
      </p:sp>
    </p:spTree>
    <p:extLst>
      <p:ext uri="{BB962C8B-B14F-4D97-AF65-F5344CB8AC3E}">
        <p14:creationId xmlns:p14="http://schemas.microsoft.com/office/powerpoint/2010/main" val="1157259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28D6C-0A37-495C-8237-50E647E4FC2F}"/>
              </a:ext>
            </a:extLst>
          </p:cNvPr>
          <p:cNvSpPr>
            <a:spLocks noGrp="1"/>
          </p:cNvSpPr>
          <p:nvPr>
            <p:ph type="title"/>
          </p:nvPr>
        </p:nvSpPr>
        <p:spPr>
          <a:xfrm>
            <a:off x="2849562" y="609600"/>
            <a:ext cx="6424440" cy="1320800"/>
          </a:xfrm>
        </p:spPr>
        <p:txBody>
          <a:bodyPr>
            <a:normAutofit/>
          </a:bodyPr>
          <a:lstStyle/>
          <a:p>
            <a:r>
              <a:rPr lang="en-US" dirty="0"/>
              <a:t>The reunion of Psyche and Eros sees them both changed</a:t>
            </a:r>
          </a:p>
        </p:txBody>
      </p:sp>
      <p:pic>
        <p:nvPicPr>
          <p:cNvPr id="4" name="Picture 3">
            <a:extLst>
              <a:ext uri="{FF2B5EF4-FFF2-40B4-BE49-F238E27FC236}">
                <a16:creationId xmlns:a16="http://schemas.microsoft.com/office/drawing/2014/main" id="{86A9C935-0B47-470C-880F-7853EDA05BF9}"/>
              </a:ext>
            </a:extLst>
          </p:cNvPr>
          <p:cNvPicPr>
            <a:picLocks noChangeAspect="1"/>
          </p:cNvPicPr>
          <p:nvPr/>
        </p:nvPicPr>
        <p:blipFill rotWithShape="1">
          <a:blip r:embed="rId2"/>
          <a:srcRect l="33610" r="32445" b="1992"/>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 name="Isosceles Triangle 13">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6BE01E6-F7E8-4F70-8857-28553BC64B11}"/>
              </a:ext>
            </a:extLst>
          </p:cNvPr>
          <p:cNvSpPr>
            <a:spLocks noGrp="1"/>
          </p:cNvSpPr>
          <p:nvPr>
            <p:ph idx="1"/>
          </p:nvPr>
        </p:nvSpPr>
        <p:spPr>
          <a:xfrm>
            <a:off x="2849562" y="2160589"/>
            <a:ext cx="6424440" cy="3880773"/>
          </a:xfrm>
        </p:spPr>
        <p:txBody>
          <a:bodyPr>
            <a:normAutofit/>
          </a:bodyPr>
          <a:lstStyle/>
          <a:p>
            <a:r>
              <a:rPr lang="en-US" sz="2000" dirty="0"/>
              <a:t>Naïve lovers </a:t>
            </a:r>
            <a:r>
              <a:rPr lang="en-US" sz="2000" dirty="0">
                <a:sym typeface="Wingdings" panose="05000000000000000000" pitchFamily="2" charset="2"/>
              </a:rPr>
              <a:t> mature partners</a:t>
            </a:r>
          </a:p>
          <a:p>
            <a:r>
              <a:rPr lang="en-US" sz="2000" dirty="0">
                <a:sym typeface="Wingdings" panose="05000000000000000000" pitchFamily="2" charset="2"/>
              </a:rPr>
              <a:t>Eros: demanding lover  redeemer</a:t>
            </a:r>
          </a:p>
          <a:p>
            <a:r>
              <a:rPr lang="en-US" sz="2000" dirty="0">
                <a:sym typeface="Wingdings" panose="05000000000000000000" pitchFamily="2" charset="2"/>
              </a:rPr>
              <a:t>Psyche: unconscious femininity  conscious femininity</a:t>
            </a:r>
          </a:p>
          <a:p>
            <a:r>
              <a:rPr lang="en-US" sz="2000" dirty="0"/>
              <a:t>“It is always [Psyche] who undertakes, suffers, performs, and completes, and even the manifestation of the divine, of Eros, is ultimately induced by the loving and knowing activity of the feminine aspect, of the human Psyche.“ (Erich Neumann, </a:t>
            </a:r>
            <a:r>
              <a:rPr lang="en-US" sz="2000" i="1" dirty="0"/>
              <a:t>Amor and Psyche</a:t>
            </a:r>
            <a:r>
              <a:rPr lang="en-US" sz="2000" dirty="0"/>
              <a:t>)</a:t>
            </a:r>
          </a:p>
        </p:txBody>
      </p:sp>
    </p:spTree>
    <p:extLst>
      <p:ext uri="{BB962C8B-B14F-4D97-AF65-F5344CB8AC3E}">
        <p14:creationId xmlns:p14="http://schemas.microsoft.com/office/powerpoint/2010/main" val="1069353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0"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1" name="Straight Connector 10">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a:extLst>
              <a:ext uri="{FF2B5EF4-FFF2-40B4-BE49-F238E27FC236}">
                <a16:creationId xmlns:a16="http://schemas.microsoft.com/office/drawing/2014/main" id="{86A9C935-0B47-470C-880F-7853EDA05BF9}"/>
              </a:ext>
            </a:extLst>
          </p:cNvPr>
          <p:cNvPicPr>
            <a:picLocks noChangeAspect="1"/>
          </p:cNvPicPr>
          <p:nvPr/>
        </p:nvPicPr>
        <p:blipFill rotWithShape="1">
          <a:blip r:embed="rId2"/>
          <a:srcRect l="16971" r="20812" b="9093"/>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A5728D6C-0A37-495C-8237-50E647E4FC2F}"/>
              </a:ext>
            </a:extLst>
          </p:cNvPr>
          <p:cNvSpPr>
            <a:spLocks noGrp="1"/>
          </p:cNvSpPr>
          <p:nvPr>
            <p:ph type="title"/>
          </p:nvPr>
        </p:nvSpPr>
        <p:spPr>
          <a:xfrm>
            <a:off x="5268420" y="1683067"/>
            <a:ext cx="4418668" cy="2987039"/>
          </a:xfrm>
        </p:spPr>
        <p:txBody>
          <a:bodyPr vert="horz" lIns="91440" tIns="45720" rIns="91440" bIns="45720" rtlCol="0" anchor="b">
            <a:normAutofit fontScale="90000"/>
          </a:bodyPr>
          <a:lstStyle/>
          <a:p>
            <a:pPr algn="ctr">
              <a:lnSpc>
                <a:spcPct val="90000"/>
              </a:lnSpc>
            </a:pPr>
            <a:r>
              <a:rPr lang="en-US" sz="2400" dirty="0"/>
              <a:t>Like Psyche, perhaps our labors to transform ourselves have the potential to transform that which we love as well. Perhaps we can begin to redeem our masculinized Western world through our work, bringing balance and maturity. </a:t>
            </a:r>
          </a:p>
        </p:txBody>
      </p:sp>
    </p:spTree>
    <p:extLst>
      <p:ext uri="{BB962C8B-B14F-4D97-AF65-F5344CB8AC3E}">
        <p14:creationId xmlns:p14="http://schemas.microsoft.com/office/powerpoint/2010/main" val="1049231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99AC21-9FB7-4A08-9E45-587ED9080148}"/>
              </a:ext>
            </a:extLst>
          </p:cNvPr>
          <p:cNvSpPr>
            <a:spLocks noGrp="1"/>
          </p:cNvSpPr>
          <p:nvPr>
            <p:ph type="title"/>
          </p:nvPr>
        </p:nvSpPr>
        <p:spPr>
          <a:xfrm>
            <a:off x="6096000" y="558800"/>
            <a:ext cx="3737268" cy="1320800"/>
          </a:xfrm>
        </p:spPr>
        <p:txBody>
          <a:bodyPr>
            <a:normAutofit/>
          </a:bodyPr>
          <a:lstStyle/>
          <a:p>
            <a:r>
              <a:rPr lang="en-US" dirty="0"/>
              <a:t>Contact information</a:t>
            </a:r>
          </a:p>
        </p:txBody>
      </p:sp>
      <p:sp>
        <p:nvSpPr>
          <p:cNvPr id="8" name="Content Placeholder 7">
            <a:extLst>
              <a:ext uri="{FF2B5EF4-FFF2-40B4-BE49-F238E27FC236}">
                <a16:creationId xmlns:a16="http://schemas.microsoft.com/office/drawing/2014/main" id="{CE1D83BC-AC75-4385-A03D-E254296A8560}"/>
              </a:ext>
            </a:extLst>
          </p:cNvPr>
          <p:cNvSpPr>
            <a:spLocks noGrp="1"/>
          </p:cNvSpPr>
          <p:nvPr>
            <p:ph idx="1"/>
          </p:nvPr>
        </p:nvSpPr>
        <p:spPr>
          <a:xfrm>
            <a:off x="5932414" y="2617789"/>
            <a:ext cx="4064439" cy="3880773"/>
          </a:xfrm>
        </p:spPr>
        <p:txBody>
          <a:bodyPr>
            <a:normAutofit/>
          </a:bodyPr>
          <a:lstStyle/>
          <a:p>
            <a:r>
              <a:rPr lang="en-US" sz="2400" dirty="0"/>
              <a:t>Amy Lawson</a:t>
            </a:r>
          </a:p>
          <a:p>
            <a:r>
              <a:rPr lang="en-US" sz="2400" dirty="0"/>
              <a:t>San Francisco, CA</a:t>
            </a:r>
          </a:p>
          <a:p>
            <a:r>
              <a:rPr lang="en-US" sz="2400" dirty="0">
                <a:hlinkClick r:id="rId2"/>
              </a:rPr>
              <a:t>dnachick113@gmail.com</a:t>
            </a:r>
            <a:endParaRPr lang="en-US" sz="2400" dirty="0"/>
          </a:p>
          <a:p>
            <a:endParaRPr lang="en-US" dirty="0"/>
          </a:p>
        </p:txBody>
      </p:sp>
      <p:pic>
        <p:nvPicPr>
          <p:cNvPr id="9" name="Picture 8">
            <a:extLst>
              <a:ext uri="{FF2B5EF4-FFF2-40B4-BE49-F238E27FC236}">
                <a16:creationId xmlns:a16="http://schemas.microsoft.com/office/drawing/2014/main" id="{F2A9C527-669C-4DA4-A302-3DBA8F176FF1}"/>
              </a:ext>
            </a:extLst>
          </p:cNvPr>
          <p:cNvPicPr>
            <a:picLocks noChangeAspect="1"/>
          </p:cNvPicPr>
          <p:nvPr/>
        </p:nvPicPr>
        <p:blipFill rotWithShape="1">
          <a:blip r:embed="rId3"/>
          <a:srcRect r="1" b="24365"/>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8" name="Isosceles Triangle 17">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44335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9">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6" name="Rectangle 21">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23">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8" name="Straight Connector 27">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5D70802A-3DE6-4054-8CC5-78D460E9BF66}"/>
              </a:ext>
            </a:extLst>
          </p:cNvPr>
          <p:cNvSpPr>
            <a:spLocks noGrp="1"/>
          </p:cNvSpPr>
          <p:nvPr>
            <p:ph type="body" idx="1"/>
          </p:nvPr>
        </p:nvSpPr>
        <p:spPr>
          <a:xfrm>
            <a:off x="1507067" y="4050833"/>
            <a:ext cx="7766936" cy="1096899"/>
          </a:xfrm>
        </p:spPr>
        <p:txBody>
          <a:bodyPr vert="horz" lIns="91440" tIns="45720" rIns="91440" bIns="45720" rtlCol="0" anchor="t">
            <a:normAutofit/>
          </a:bodyPr>
          <a:lstStyle/>
          <a:p>
            <a:pPr algn="r"/>
            <a:r>
              <a:rPr lang="en-US" dirty="0"/>
              <a:t>James Hillman, </a:t>
            </a:r>
            <a:r>
              <a:rPr lang="en-US" i="1" dirty="0"/>
              <a:t>Archetypal Psychology</a:t>
            </a:r>
          </a:p>
        </p:txBody>
      </p:sp>
      <p:sp>
        <p:nvSpPr>
          <p:cNvPr id="4" name="Title 3">
            <a:extLst>
              <a:ext uri="{FF2B5EF4-FFF2-40B4-BE49-F238E27FC236}">
                <a16:creationId xmlns:a16="http://schemas.microsoft.com/office/drawing/2014/main" id="{29CA0463-A346-4097-999E-9FF94DF7D63B}"/>
              </a:ext>
            </a:extLst>
          </p:cNvPr>
          <p:cNvSpPr>
            <a:spLocks noGrp="1"/>
          </p:cNvSpPr>
          <p:nvPr>
            <p:ph type="title"/>
          </p:nvPr>
        </p:nvSpPr>
        <p:spPr>
          <a:xfrm>
            <a:off x="1507067" y="1397000"/>
            <a:ext cx="7766936" cy="2653836"/>
          </a:xfrm>
        </p:spPr>
        <p:txBody>
          <a:bodyPr vert="horz" lIns="91440" tIns="45720" rIns="91440" bIns="45720" rtlCol="0" anchor="b">
            <a:normAutofit/>
          </a:bodyPr>
          <a:lstStyle/>
          <a:p>
            <a:pPr>
              <a:lnSpc>
                <a:spcPct val="90000"/>
              </a:lnSpc>
            </a:pPr>
            <a:r>
              <a:rPr lang="en-US" sz="3400" dirty="0"/>
              <a:t>“Myths do not ground, they open . . . We may thereby see our ordinary lives embedded in and ennobled by the dramatic and world-creative life of mythical figures.”</a:t>
            </a:r>
          </a:p>
        </p:txBody>
      </p:sp>
      <p:sp>
        <p:nvSpPr>
          <p:cNvPr id="32"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6608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F7694-7935-45D9-B1ED-BA7270C30E73}"/>
              </a:ext>
            </a:extLst>
          </p:cNvPr>
          <p:cNvSpPr>
            <a:spLocks noGrp="1"/>
          </p:cNvSpPr>
          <p:nvPr>
            <p:ph type="title"/>
          </p:nvPr>
        </p:nvSpPr>
        <p:spPr>
          <a:xfrm>
            <a:off x="677334" y="609600"/>
            <a:ext cx="8596668" cy="1320800"/>
          </a:xfrm>
        </p:spPr>
        <p:txBody>
          <a:bodyPr/>
          <a:lstStyle/>
          <a:p>
            <a:r>
              <a:rPr lang="en-US" dirty="0"/>
              <a:t>Housekeeping issues</a:t>
            </a:r>
          </a:p>
        </p:txBody>
      </p:sp>
      <p:sp>
        <p:nvSpPr>
          <p:cNvPr id="3" name="Content Placeholder 2">
            <a:extLst>
              <a:ext uri="{FF2B5EF4-FFF2-40B4-BE49-F238E27FC236}">
                <a16:creationId xmlns:a16="http://schemas.microsoft.com/office/drawing/2014/main" id="{252392F8-5965-4ACE-8A9F-20F6360671AD}"/>
              </a:ext>
            </a:extLst>
          </p:cNvPr>
          <p:cNvSpPr>
            <a:spLocks noGrp="1"/>
          </p:cNvSpPr>
          <p:nvPr>
            <p:ph idx="1"/>
          </p:nvPr>
        </p:nvSpPr>
        <p:spPr>
          <a:xfrm>
            <a:off x="677334" y="2160589"/>
            <a:ext cx="8596668" cy="3880773"/>
          </a:xfrm>
        </p:spPr>
        <p:txBody>
          <a:bodyPr>
            <a:normAutofit/>
          </a:bodyPr>
          <a:lstStyle/>
          <a:p>
            <a:r>
              <a:rPr lang="en-US" sz="2400" dirty="0"/>
              <a:t>Myth source is H.E. Butler’s translation in Erich Neumann’s </a:t>
            </a:r>
            <a:r>
              <a:rPr lang="en-US" sz="2400" i="1" dirty="0"/>
              <a:t>Amor and Psyche: The Psychic Development of the Feminine </a:t>
            </a:r>
            <a:r>
              <a:rPr lang="en-US" sz="2400" dirty="0"/>
              <a:t>(1956)</a:t>
            </a:r>
          </a:p>
          <a:p>
            <a:r>
              <a:rPr lang="en-US" sz="2400" dirty="0"/>
              <a:t>Although I’m speaking from a physician’s perspective, I believe my key points will be relevant for many helping professions, as well as anyone who comes in contact with our masculine medical system.</a:t>
            </a:r>
          </a:p>
          <a:p>
            <a:endParaRPr lang="en-US" sz="2400" dirty="0"/>
          </a:p>
        </p:txBody>
      </p:sp>
    </p:spTree>
    <p:extLst>
      <p:ext uri="{BB962C8B-B14F-4D97-AF65-F5344CB8AC3E}">
        <p14:creationId xmlns:p14="http://schemas.microsoft.com/office/powerpoint/2010/main" val="1716704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F7694-7935-45D9-B1ED-BA7270C30E73}"/>
              </a:ext>
            </a:extLst>
          </p:cNvPr>
          <p:cNvSpPr>
            <a:spLocks noGrp="1"/>
          </p:cNvSpPr>
          <p:nvPr>
            <p:ph type="title"/>
          </p:nvPr>
        </p:nvSpPr>
        <p:spPr>
          <a:xfrm>
            <a:off x="677334" y="609600"/>
            <a:ext cx="8596668" cy="1320800"/>
          </a:xfrm>
        </p:spPr>
        <p:txBody>
          <a:bodyPr/>
          <a:lstStyle/>
          <a:p>
            <a:r>
              <a:rPr lang="en-US" dirty="0"/>
              <a:t>Interpretations of Psyche and Eros myth</a:t>
            </a:r>
          </a:p>
        </p:txBody>
      </p:sp>
      <p:sp>
        <p:nvSpPr>
          <p:cNvPr id="3" name="Content Placeholder 2">
            <a:extLst>
              <a:ext uri="{FF2B5EF4-FFF2-40B4-BE49-F238E27FC236}">
                <a16:creationId xmlns:a16="http://schemas.microsoft.com/office/drawing/2014/main" id="{252392F8-5965-4ACE-8A9F-20F6360671AD}"/>
              </a:ext>
            </a:extLst>
          </p:cNvPr>
          <p:cNvSpPr>
            <a:spLocks noGrp="1"/>
          </p:cNvSpPr>
          <p:nvPr>
            <p:ph idx="1"/>
          </p:nvPr>
        </p:nvSpPr>
        <p:spPr>
          <a:xfrm>
            <a:off x="677334" y="2160589"/>
            <a:ext cx="8596668" cy="3880773"/>
          </a:xfrm>
        </p:spPr>
        <p:txBody>
          <a:bodyPr>
            <a:normAutofit/>
          </a:bodyPr>
          <a:lstStyle/>
          <a:p>
            <a:r>
              <a:rPr lang="en-US" sz="2400" dirty="0"/>
              <a:t>von Franz: development of anima in men</a:t>
            </a:r>
          </a:p>
          <a:p>
            <a:r>
              <a:rPr lang="en-US" sz="2400" dirty="0"/>
              <a:t>Neumann: women’s development of the feminine side</a:t>
            </a:r>
          </a:p>
          <a:p>
            <a:r>
              <a:rPr lang="en-US" sz="2400" dirty="0"/>
              <a:t>Johnson: wide range of feminine psychology</a:t>
            </a:r>
          </a:p>
          <a:p>
            <a:r>
              <a:rPr lang="en-US" sz="2400" dirty="0"/>
              <a:t>Hillman: transformation through the analytical process, an initiation</a:t>
            </a:r>
          </a:p>
          <a:p>
            <a:endParaRPr lang="en-US" sz="2400" dirty="0"/>
          </a:p>
        </p:txBody>
      </p:sp>
    </p:spTree>
    <p:extLst>
      <p:ext uri="{BB962C8B-B14F-4D97-AF65-F5344CB8AC3E}">
        <p14:creationId xmlns:p14="http://schemas.microsoft.com/office/powerpoint/2010/main" val="534755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4C5883D-3495-4880-B3A7-1A425ACB6DF8}"/>
              </a:ext>
            </a:extLst>
          </p:cNvPr>
          <p:cNvSpPr>
            <a:spLocks noGrp="1"/>
          </p:cNvSpPr>
          <p:nvPr>
            <p:ph type="title"/>
          </p:nvPr>
        </p:nvSpPr>
        <p:spPr>
          <a:xfrm>
            <a:off x="487684" y="816638"/>
            <a:ext cx="3667747" cy="5224724"/>
          </a:xfrm>
        </p:spPr>
        <p:txBody>
          <a:bodyPr anchor="ctr">
            <a:normAutofit/>
          </a:bodyPr>
          <a:lstStyle/>
          <a:p>
            <a:r>
              <a:rPr lang="en-US" sz="3200" dirty="0"/>
              <a:t>Main theme: </a:t>
            </a:r>
            <a:br>
              <a:rPr lang="en-US" sz="3200" dirty="0"/>
            </a:br>
            <a:br>
              <a:rPr lang="en-US" sz="3200" dirty="0"/>
            </a:br>
            <a:r>
              <a:rPr lang="en-US" sz="3200" dirty="0"/>
              <a:t>Psyche as healer, Eros as modern medicine</a:t>
            </a:r>
          </a:p>
        </p:txBody>
      </p:sp>
      <p:sp>
        <p:nvSpPr>
          <p:cNvPr id="3" name="Content Placeholder 2">
            <a:extLst>
              <a:ext uri="{FF2B5EF4-FFF2-40B4-BE49-F238E27FC236}">
                <a16:creationId xmlns:a16="http://schemas.microsoft.com/office/drawing/2014/main" id="{AB315D21-AC98-4926-8485-6F7A84834378}"/>
              </a:ext>
            </a:extLst>
          </p:cNvPr>
          <p:cNvSpPr>
            <a:spLocks noGrp="1"/>
          </p:cNvSpPr>
          <p:nvPr>
            <p:ph idx="1"/>
          </p:nvPr>
        </p:nvSpPr>
        <p:spPr>
          <a:xfrm>
            <a:off x="4654295" y="816638"/>
            <a:ext cx="4619706" cy="5224724"/>
          </a:xfrm>
        </p:spPr>
        <p:txBody>
          <a:bodyPr anchor="ctr">
            <a:normAutofit/>
          </a:bodyPr>
          <a:lstStyle/>
          <a:p>
            <a:r>
              <a:rPr lang="en-US" sz="2000" dirty="0"/>
              <a:t>Psyche comes into her mature femininity in the myth</a:t>
            </a:r>
          </a:p>
          <a:p>
            <a:r>
              <a:rPr lang="en-US" sz="2000" dirty="0"/>
              <a:t>Modern medicine represses the feminine</a:t>
            </a:r>
          </a:p>
          <a:p>
            <a:r>
              <a:rPr lang="en-US" sz="2000" dirty="0"/>
              <a:t>Psyche’s journey back to Eros, especially her fourth labor, speaks to a healer’s maturation in the masculine field of medicine, regardless of gender</a:t>
            </a:r>
          </a:p>
        </p:txBody>
      </p:sp>
    </p:spTree>
    <p:extLst>
      <p:ext uri="{BB962C8B-B14F-4D97-AF65-F5344CB8AC3E}">
        <p14:creationId xmlns:p14="http://schemas.microsoft.com/office/powerpoint/2010/main" val="1628728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D4DC-BCB8-419D-9D9B-2D60F72DB3A5}"/>
              </a:ext>
            </a:extLst>
          </p:cNvPr>
          <p:cNvSpPr>
            <a:spLocks noGrp="1"/>
          </p:cNvSpPr>
          <p:nvPr>
            <p:ph type="title"/>
          </p:nvPr>
        </p:nvSpPr>
        <p:spPr>
          <a:xfrm>
            <a:off x="4997309" y="609600"/>
            <a:ext cx="4276692" cy="1320800"/>
          </a:xfrm>
        </p:spPr>
        <p:txBody>
          <a:bodyPr anchor="ctr">
            <a:normAutofit/>
          </a:bodyPr>
          <a:lstStyle/>
          <a:p>
            <a:r>
              <a:rPr lang="en-US" sz="4000" dirty="0"/>
              <a:t>Psyche</a:t>
            </a:r>
            <a:endParaRPr lang="en-US" dirty="0"/>
          </a:p>
        </p:txBody>
      </p:sp>
      <p:pic>
        <p:nvPicPr>
          <p:cNvPr id="5" name="Picture 4">
            <a:extLst>
              <a:ext uri="{FF2B5EF4-FFF2-40B4-BE49-F238E27FC236}">
                <a16:creationId xmlns:a16="http://schemas.microsoft.com/office/drawing/2014/main" id="{CC915E36-F82F-4740-BB59-879EF02B3F17}"/>
              </a:ext>
            </a:extLst>
          </p:cNvPr>
          <p:cNvPicPr>
            <a:picLocks noChangeAspect="1"/>
          </p:cNvPicPr>
          <p:nvPr/>
        </p:nvPicPr>
        <p:blipFill rotWithShape="1">
          <a:blip r:embed="rId2"/>
          <a:srcRect r="-1" b="25317"/>
          <a:stretch/>
        </p:blipFill>
        <p:spPr>
          <a:xfrm>
            <a:off x="549878" y="872554"/>
            <a:ext cx="3861905" cy="4909204"/>
          </a:xfrm>
          <a:prstGeom prst="rect">
            <a:avLst/>
          </a:prstGeom>
        </p:spPr>
      </p:pic>
      <p:sp>
        <p:nvSpPr>
          <p:cNvPr id="3" name="Content Placeholder 2">
            <a:extLst>
              <a:ext uri="{FF2B5EF4-FFF2-40B4-BE49-F238E27FC236}">
                <a16:creationId xmlns:a16="http://schemas.microsoft.com/office/drawing/2014/main" id="{B96E24C7-9A6A-433F-90DF-40A856AF76C9}"/>
              </a:ext>
            </a:extLst>
          </p:cNvPr>
          <p:cNvSpPr>
            <a:spLocks noGrp="1"/>
          </p:cNvSpPr>
          <p:nvPr>
            <p:ph idx="1"/>
          </p:nvPr>
        </p:nvSpPr>
        <p:spPr>
          <a:xfrm>
            <a:off x="4714240" y="2160589"/>
            <a:ext cx="4978400" cy="3768573"/>
          </a:xfrm>
        </p:spPr>
        <p:txBody>
          <a:bodyPr>
            <a:normAutofit/>
          </a:bodyPr>
          <a:lstStyle/>
          <a:p>
            <a:endParaRPr lang="en-US" sz="2400" dirty="0"/>
          </a:p>
        </p:txBody>
      </p:sp>
    </p:spTree>
    <p:extLst>
      <p:ext uri="{BB962C8B-B14F-4D97-AF65-F5344CB8AC3E}">
        <p14:creationId xmlns:p14="http://schemas.microsoft.com/office/powerpoint/2010/main" val="813860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D4DC-BCB8-419D-9D9B-2D60F72DB3A5}"/>
              </a:ext>
            </a:extLst>
          </p:cNvPr>
          <p:cNvSpPr>
            <a:spLocks noGrp="1"/>
          </p:cNvSpPr>
          <p:nvPr>
            <p:ph type="title"/>
          </p:nvPr>
        </p:nvSpPr>
        <p:spPr>
          <a:xfrm>
            <a:off x="4997309" y="609600"/>
            <a:ext cx="4276692" cy="1320800"/>
          </a:xfrm>
        </p:spPr>
        <p:txBody>
          <a:bodyPr anchor="ctr">
            <a:normAutofit/>
          </a:bodyPr>
          <a:lstStyle/>
          <a:p>
            <a:r>
              <a:rPr lang="en-US" sz="4000" dirty="0"/>
              <a:t>Psyche</a:t>
            </a:r>
            <a:endParaRPr lang="en-US" dirty="0"/>
          </a:p>
        </p:txBody>
      </p:sp>
      <p:pic>
        <p:nvPicPr>
          <p:cNvPr id="5" name="Picture 4">
            <a:extLst>
              <a:ext uri="{FF2B5EF4-FFF2-40B4-BE49-F238E27FC236}">
                <a16:creationId xmlns:a16="http://schemas.microsoft.com/office/drawing/2014/main" id="{CC915E36-F82F-4740-BB59-879EF02B3F17}"/>
              </a:ext>
            </a:extLst>
          </p:cNvPr>
          <p:cNvPicPr>
            <a:picLocks noChangeAspect="1"/>
          </p:cNvPicPr>
          <p:nvPr/>
        </p:nvPicPr>
        <p:blipFill rotWithShape="1">
          <a:blip r:embed="rId2"/>
          <a:srcRect r="-1" b="25317"/>
          <a:stretch/>
        </p:blipFill>
        <p:spPr>
          <a:xfrm>
            <a:off x="549878" y="872554"/>
            <a:ext cx="3861905" cy="4909204"/>
          </a:xfrm>
          <a:prstGeom prst="rect">
            <a:avLst/>
          </a:prstGeom>
        </p:spPr>
      </p:pic>
      <p:sp>
        <p:nvSpPr>
          <p:cNvPr id="3" name="Content Placeholder 2">
            <a:extLst>
              <a:ext uri="{FF2B5EF4-FFF2-40B4-BE49-F238E27FC236}">
                <a16:creationId xmlns:a16="http://schemas.microsoft.com/office/drawing/2014/main" id="{B96E24C7-9A6A-433F-90DF-40A856AF76C9}"/>
              </a:ext>
            </a:extLst>
          </p:cNvPr>
          <p:cNvSpPr>
            <a:spLocks noGrp="1"/>
          </p:cNvSpPr>
          <p:nvPr>
            <p:ph idx="1"/>
          </p:nvPr>
        </p:nvSpPr>
        <p:spPr>
          <a:xfrm>
            <a:off x="4714240" y="2160589"/>
            <a:ext cx="4978400" cy="3768573"/>
          </a:xfrm>
        </p:spPr>
        <p:txBody>
          <a:bodyPr>
            <a:normAutofit/>
          </a:bodyPr>
          <a:lstStyle/>
          <a:p>
            <a:r>
              <a:rPr lang="en-US" sz="2400" dirty="0"/>
              <a:t>Beautiful, innocent, alone</a:t>
            </a:r>
          </a:p>
          <a:p>
            <a:r>
              <a:rPr lang="en-US" sz="2400" dirty="0"/>
              <a:t>Parallels with medical trainees</a:t>
            </a:r>
          </a:p>
          <a:p>
            <a:r>
              <a:rPr lang="en-US" sz="2400" dirty="0"/>
              <a:t>Where is the Eros who will fall in love with us?</a:t>
            </a:r>
          </a:p>
          <a:p>
            <a:r>
              <a:rPr lang="en-US" sz="2400" dirty="0"/>
              <a:t>What does my soul love?</a:t>
            </a:r>
          </a:p>
        </p:txBody>
      </p:sp>
    </p:spTree>
    <p:extLst>
      <p:ext uri="{BB962C8B-B14F-4D97-AF65-F5344CB8AC3E}">
        <p14:creationId xmlns:p14="http://schemas.microsoft.com/office/powerpoint/2010/main" val="853076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CEA5-947E-41C5-A121-16190FAC4CA2}"/>
              </a:ext>
            </a:extLst>
          </p:cNvPr>
          <p:cNvSpPr>
            <a:spLocks noGrp="1"/>
          </p:cNvSpPr>
          <p:nvPr>
            <p:ph type="title"/>
          </p:nvPr>
        </p:nvSpPr>
        <p:spPr>
          <a:xfrm>
            <a:off x="5536734" y="609600"/>
            <a:ext cx="3737268" cy="1320800"/>
          </a:xfrm>
        </p:spPr>
        <p:txBody>
          <a:bodyPr>
            <a:normAutofit/>
          </a:bodyPr>
          <a:lstStyle/>
          <a:p>
            <a:r>
              <a:rPr lang="en-US" dirty="0"/>
              <a:t>Eros</a:t>
            </a:r>
          </a:p>
        </p:txBody>
      </p:sp>
      <p:sp>
        <p:nvSpPr>
          <p:cNvPr id="9" name="Content Placeholder 8">
            <a:extLst>
              <a:ext uri="{FF2B5EF4-FFF2-40B4-BE49-F238E27FC236}">
                <a16:creationId xmlns:a16="http://schemas.microsoft.com/office/drawing/2014/main" id="{AD212A8F-97AC-4B28-ACBA-4A701CC527C5}"/>
              </a:ext>
            </a:extLst>
          </p:cNvPr>
          <p:cNvSpPr>
            <a:spLocks noGrp="1"/>
          </p:cNvSpPr>
          <p:nvPr>
            <p:ph idx="1"/>
          </p:nvPr>
        </p:nvSpPr>
        <p:spPr>
          <a:xfrm>
            <a:off x="4897121" y="1463041"/>
            <a:ext cx="5001237" cy="4578322"/>
          </a:xfrm>
        </p:spPr>
        <p:txBody>
          <a:bodyPr>
            <a:normAutofit/>
          </a:bodyPr>
          <a:lstStyle/>
          <a:p>
            <a:pPr>
              <a:lnSpc>
                <a:spcPct val="90000"/>
              </a:lnSpc>
            </a:pPr>
            <a:endParaRPr lang="en-US" sz="2400" dirty="0"/>
          </a:p>
        </p:txBody>
      </p:sp>
      <p:pic>
        <p:nvPicPr>
          <p:cNvPr id="7" name="Content Placeholder 3">
            <a:extLst>
              <a:ext uri="{FF2B5EF4-FFF2-40B4-BE49-F238E27FC236}">
                <a16:creationId xmlns:a16="http://schemas.microsoft.com/office/drawing/2014/main" id="{3FEF699F-2B0F-4032-83BD-AF9D3C679E6A}"/>
              </a:ext>
            </a:extLst>
          </p:cNvPr>
          <p:cNvPicPr>
            <a:picLocks noChangeAspect="1"/>
          </p:cNvPicPr>
          <p:nvPr/>
        </p:nvPicPr>
        <p:blipFill rotWithShape="1">
          <a:blip r:embed="rId2"/>
          <a:srcRect l="15678" r="5655"/>
          <a:stretch/>
        </p:blipFill>
        <p:spPr>
          <a:xfrm>
            <a:off x="20" y="-1"/>
            <a:ext cx="5001237"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4" name="Isosceles Triangle 1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86908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CEA5-947E-41C5-A121-16190FAC4CA2}"/>
              </a:ext>
            </a:extLst>
          </p:cNvPr>
          <p:cNvSpPr>
            <a:spLocks noGrp="1"/>
          </p:cNvSpPr>
          <p:nvPr>
            <p:ph type="title"/>
          </p:nvPr>
        </p:nvSpPr>
        <p:spPr>
          <a:xfrm>
            <a:off x="5536734" y="609600"/>
            <a:ext cx="3737268" cy="1320800"/>
          </a:xfrm>
        </p:spPr>
        <p:txBody>
          <a:bodyPr>
            <a:normAutofit/>
          </a:bodyPr>
          <a:lstStyle/>
          <a:p>
            <a:r>
              <a:rPr lang="en-US" dirty="0"/>
              <a:t>Eros</a:t>
            </a:r>
          </a:p>
        </p:txBody>
      </p:sp>
      <p:sp>
        <p:nvSpPr>
          <p:cNvPr id="9" name="Content Placeholder 8">
            <a:extLst>
              <a:ext uri="{FF2B5EF4-FFF2-40B4-BE49-F238E27FC236}">
                <a16:creationId xmlns:a16="http://schemas.microsoft.com/office/drawing/2014/main" id="{AD212A8F-97AC-4B28-ACBA-4A701CC527C5}"/>
              </a:ext>
            </a:extLst>
          </p:cNvPr>
          <p:cNvSpPr>
            <a:spLocks noGrp="1"/>
          </p:cNvSpPr>
          <p:nvPr>
            <p:ph idx="1"/>
          </p:nvPr>
        </p:nvSpPr>
        <p:spPr>
          <a:xfrm>
            <a:off x="4897121" y="1463040"/>
            <a:ext cx="5001237" cy="5052059"/>
          </a:xfrm>
        </p:spPr>
        <p:txBody>
          <a:bodyPr>
            <a:normAutofit/>
          </a:bodyPr>
          <a:lstStyle/>
          <a:p>
            <a:pPr>
              <a:lnSpc>
                <a:spcPct val="90000"/>
              </a:lnSpc>
            </a:pPr>
            <a:r>
              <a:rPr lang="en-US" sz="2400" dirty="0"/>
              <a:t>His love is contingent on obedience</a:t>
            </a:r>
          </a:p>
          <a:p>
            <a:pPr>
              <a:lnSpc>
                <a:spcPct val="90000"/>
              </a:lnSpc>
            </a:pPr>
            <a:r>
              <a:rPr lang="en-US" sz="2400" dirty="0"/>
              <a:t>Sometimes depicted holding a butterfly and burning it with his torch</a:t>
            </a:r>
          </a:p>
          <a:p>
            <a:pPr lvl="1">
              <a:lnSpc>
                <a:spcPct val="90000"/>
              </a:lnSpc>
            </a:pPr>
            <a:r>
              <a:rPr lang="en-US" sz="2000" dirty="0"/>
              <a:t>“There is no real process of individuation without the experience of love, for love tortures and purifies the soul.” (von Franz, </a:t>
            </a:r>
            <a:r>
              <a:rPr lang="en-US" sz="2000" i="1" dirty="0"/>
              <a:t>The Golden Ass of Apuleius</a:t>
            </a:r>
            <a:r>
              <a:rPr lang="en-US" sz="2000" dirty="0"/>
              <a:t>)</a:t>
            </a:r>
          </a:p>
          <a:p>
            <a:pPr>
              <a:lnSpc>
                <a:spcPct val="90000"/>
              </a:lnSpc>
            </a:pPr>
            <a:r>
              <a:rPr lang="en-US" sz="2400" dirty="0"/>
              <a:t>Love transforms soul; Eros transforms Psyche, but mostly </a:t>
            </a:r>
            <a:r>
              <a:rPr lang="en-US" sz="2400" i="1" dirty="0"/>
              <a:t>in absentia</a:t>
            </a:r>
            <a:endParaRPr lang="en-US" sz="2400" dirty="0"/>
          </a:p>
        </p:txBody>
      </p:sp>
      <p:pic>
        <p:nvPicPr>
          <p:cNvPr id="7" name="Content Placeholder 3">
            <a:extLst>
              <a:ext uri="{FF2B5EF4-FFF2-40B4-BE49-F238E27FC236}">
                <a16:creationId xmlns:a16="http://schemas.microsoft.com/office/drawing/2014/main" id="{3FEF699F-2B0F-4032-83BD-AF9D3C679E6A}"/>
              </a:ext>
            </a:extLst>
          </p:cNvPr>
          <p:cNvPicPr>
            <a:picLocks noChangeAspect="1"/>
          </p:cNvPicPr>
          <p:nvPr/>
        </p:nvPicPr>
        <p:blipFill rotWithShape="1">
          <a:blip r:embed="rId2"/>
          <a:srcRect l="15678" r="5655"/>
          <a:stretch/>
        </p:blipFill>
        <p:spPr>
          <a:xfrm>
            <a:off x="20" y="-1"/>
            <a:ext cx="5001237"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4" name="Isosceles Triangle 1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6653491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1588</TotalTime>
  <Words>790</Words>
  <Application>Microsoft Office PowerPoint</Application>
  <PresentationFormat>Widescreen</PresentationFormat>
  <Paragraphs>75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Trebuchet MS</vt:lpstr>
      <vt:lpstr>Wingdings 3</vt:lpstr>
      <vt:lpstr>Facet</vt:lpstr>
      <vt:lpstr>Embracing the Beauty of the Feminine: Lessons for Medicine and its Healers from the Myth of Psyche and Eros</vt:lpstr>
      <vt:lpstr>“Myths do not ground, they open . . . We may thereby see our ordinary lives embedded in and ennobled by the dramatic and world-creative life of mythical figures.”</vt:lpstr>
      <vt:lpstr>Housekeeping issues</vt:lpstr>
      <vt:lpstr>Interpretations of Psyche and Eros myth</vt:lpstr>
      <vt:lpstr>Main theme:   Psyche as healer, Eros as modern medicine</vt:lpstr>
      <vt:lpstr>Psyche</vt:lpstr>
      <vt:lpstr>Psyche</vt:lpstr>
      <vt:lpstr>Eros</vt:lpstr>
      <vt:lpstr>Eros</vt:lpstr>
      <vt:lpstr>Eros as medicine</vt:lpstr>
      <vt:lpstr>Aphrodite</vt:lpstr>
      <vt:lpstr>Doctors have been wounded by Aphrodite’s principles, but she can help us transform</vt:lpstr>
      <vt:lpstr>Psyche’s fourth labor: Retrieve beauty ointment from the underworld</vt:lpstr>
      <vt:lpstr>Persephone’s beauty ointment: Interpretations of Psyche’s “failure”</vt:lpstr>
      <vt:lpstr>Persephone’s beauty ointment: Psyche’s “failure”</vt:lpstr>
      <vt:lpstr>What does it mean for doctors to emulate Psyche’s sacrifice of knowledge for beauty?</vt:lpstr>
      <vt:lpstr>The reunion of Psyche and Eros sees them both changed</vt:lpstr>
      <vt:lpstr>Like Psyche, perhaps our labors to transform ourselves have the potential to transform that which we love as well. Perhaps we can begin to redeem our masculinized Western world through our work, bringing balance and maturity. </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Embracing the Beauty of the Feminine: Lessons for Medicine and its Healers from the Myth of Psyche and Eros</dc:title>
  <dc:creator>Amy Lawson</dc:creator>
  <cp:lastModifiedBy>Amy Lawson</cp:lastModifiedBy>
  <cp:revision>10</cp:revision>
  <dcterms:created xsi:type="dcterms:W3CDTF">2019-08-01T14:19:38Z</dcterms:created>
  <dcterms:modified xsi:type="dcterms:W3CDTF">2019-08-03T04:57:27Z</dcterms:modified>
</cp:coreProperties>
</file>